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64" r:id="rId3"/>
    <p:sldId id="265" r:id="rId5"/>
    <p:sldId id="266" r:id="rId6"/>
    <p:sldId id="267" r:id="rId7"/>
    <p:sldId id="268" r:id="rId8"/>
    <p:sldId id="269" r:id="rId9"/>
    <p:sldId id="270" r:id="rId10"/>
    <p:sldId id="271" r:id="rId11"/>
    <p:sldId id="272" r:id="rId12"/>
    <p:sldId id="273" r:id="rId13"/>
    <p:sldId id="274" r:id="rId14"/>
    <p:sldId id="275" r:id="rId15"/>
    <p:sldId id="276" r:id="rId16"/>
  </p:sld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A2B4A"/>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E8A020"/>
          </a:solidFill>
          <a:ln w="12700">
            <a:solidFill>
              <a:srgbClr val="E8A020"/>
            </a:solidFill>
            <a:prstDash val="solid"/>
          </a:ln>
        </p:spPr>
      </p:sp>
      <p:sp>
        <p:nvSpPr>
          <p:cNvPr id="3" name="Shape 1"/>
          <p:cNvSpPr/>
          <p:nvPr/>
        </p:nvSpPr>
        <p:spPr>
          <a:xfrm>
            <a:off x="0" y="2011680"/>
            <a:ext cx="9144000" cy="1097280"/>
          </a:xfrm>
          <a:prstGeom prst="rect">
            <a:avLst/>
          </a:prstGeom>
          <a:solidFill>
            <a:srgbClr val="0F1E36"/>
          </a:solidFill>
          <a:ln w="12700">
            <a:solidFill>
              <a:srgbClr val="0F1E36"/>
            </a:solidFill>
            <a:prstDash val="solid"/>
          </a:ln>
        </p:spPr>
      </p:sp>
      <p:sp>
        <p:nvSpPr>
          <p:cNvPr id="5" name="Text 3"/>
          <p:cNvSpPr/>
          <p:nvPr/>
        </p:nvSpPr>
        <p:spPr>
          <a:xfrm>
            <a:off x="1737360" y="2176272"/>
            <a:ext cx="6949440" cy="685800"/>
          </a:xfrm>
          <a:prstGeom prst="rect">
            <a:avLst/>
          </a:prstGeom>
          <a:noFill/>
        </p:spPr>
        <p:txBody>
          <a:bodyPr wrap="square" lIns="0" tIns="0" rIns="0" bIns="0" rtlCol="0" anchor="ctr"/>
          <a:lstStyle/>
          <a:p>
            <a:pPr marL="0" indent="0" algn="l">
              <a:buNone/>
            </a:pPr>
            <a:r>
              <a:rPr lang="en-US" sz="3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班组评比维度</a:t>
            </a:r>
            <a:endParaRPr 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2B4A"/>
          </a:solidFill>
          <a:ln w="12700">
            <a:solidFill>
              <a:srgbClr val="1A2B4A"/>
            </a:solidFill>
            <a:prstDash val="solid"/>
          </a:ln>
        </p:spPr>
      </p:sp>
      <p:sp>
        <p:nvSpPr>
          <p:cNvPr id="3" name="Shape 1"/>
          <p:cNvSpPr/>
          <p:nvPr/>
        </p:nvSpPr>
        <p:spPr>
          <a:xfrm>
            <a:off x="0" y="0"/>
            <a:ext cx="54864" cy="658368"/>
          </a:xfrm>
          <a:prstGeom prst="rect">
            <a:avLst/>
          </a:prstGeom>
          <a:solidFill>
            <a:srgbClr val="E8A020"/>
          </a:solidFill>
          <a:ln w="12700">
            <a:solidFill>
              <a:srgbClr val="E8A020"/>
            </a:solidFill>
            <a:prstDash val="solid"/>
          </a:ln>
        </p:spPr>
      </p:sp>
      <p:sp>
        <p:nvSpPr>
          <p:cNvPr id="4" name="Text 2"/>
          <p:cNvSpPr/>
          <p:nvPr/>
        </p:nvSpPr>
        <p:spPr>
          <a:xfrm>
            <a:off x="182880" y="0"/>
            <a:ext cx="6858000" cy="658368"/>
          </a:xfrm>
          <a:prstGeom prst="rect">
            <a:avLst/>
          </a:prstGeom>
          <a:noFill/>
        </p:spPr>
        <p:txBody>
          <a:bodyPr wrap="square" lIns="0" tIns="0" rIns="0" bIns="0" rtlCol="0" anchor="ctr"/>
          <a:lstStyle/>
          <a:p>
            <a:pPr marL="0" indent="0" algn="l">
              <a:buNone/>
            </a:pPr>
            <a:r>
              <a:rPr lang="en-US" sz="2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细则⑥ 工段培训工作评价</a:t>
            </a:r>
            <a:endParaRPr lang="en-US" sz="2000" dirty="0"/>
          </a:p>
        </p:txBody>
      </p:sp>
      <p:sp>
        <p:nvSpPr>
          <p:cNvPr id="5" name="Text 3"/>
          <p:cNvSpPr/>
          <p:nvPr/>
        </p:nvSpPr>
        <p:spPr>
          <a:xfrm>
            <a:off x="7132320" y="91440"/>
            <a:ext cx="1920240" cy="457200"/>
          </a:xfrm>
          <a:prstGeom prst="rect">
            <a:avLst/>
          </a:prstGeom>
          <a:noFill/>
        </p:spPr>
        <p:txBody>
          <a:bodyPr wrap="square" lIns="0" tIns="0" rIns="0" bIns="0" rtlCol="0" anchor="ctr"/>
          <a:lstStyle/>
          <a:p>
            <a:pPr marL="0" indent="0" algn="r">
              <a:buNone/>
            </a:pPr>
            <a:r>
              <a:rPr lang="en-US" sz="1100" dirty="0">
                <a:solidFill>
                  <a:srgbClr val="8BAAD0"/>
                </a:solidFill>
                <a:latin typeface="微软雅黑" panose="020B0503020204020204" pitchFamily="34" charset="-122"/>
                <a:ea typeface="微软雅黑" panose="020B0503020204020204" pitchFamily="34" charset="-122"/>
                <a:cs typeface="微软雅黑" panose="020B0503020204020204" pitchFamily="34" charset="-120"/>
              </a:rPr>
              <a:t>评比细则</a:t>
            </a:r>
            <a:endParaRPr lang="en-US" sz="1100" dirty="0"/>
          </a:p>
        </p:txBody>
      </p:sp>
      <p:sp>
        <p:nvSpPr>
          <p:cNvPr id="6" name="Shape 4"/>
          <p:cNvSpPr/>
          <p:nvPr/>
        </p:nvSpPr>
        <p:spPr>
          <a:xfrm>
            <a:off x="365760" y="777240"/>
            <a:ext cx="8412480" cy="1828800"/>
          </a:xfrm>
          <a:prstGeom prst="rect">
            <a:avLst/>
          </a:prstGeom>
          <a:solidFill>
            <a:srgbClr val="E8F5EE"/>
          </a:solidFill>
          <a:ln w="12700">
            <a:solidFill>
              <a:srgbClr val="A0D8B8"/>
            </a:solidFill>
            <a:prstDash val="solid"/>
          </a:ln>
        </p:spPr>
      </p:sp>
      <p:sp>
        <p:nvSpPr>
          <p:cNvPr id="7" name="Shape 5"/>
          <p:cNvSpPr/>
          <p:nvPr/>
        </p:nvSpPr>
        <p:spPr>
          <a:xfrm>
            <a:off x="365760" y="777240"/>
            <a:ext cx="64008" cy="1828800"/>
          </a:xfrm>
          <a:prstGeom prst="rect">
            <a:avLst/>
          </a:prstGeom>
          <a:solidFill>
            <a:srgbClr val="1A6E3A"/>
          </a:solidFill>
          <a:ln w="12700">
            <a:solidFill>
              <a:srgbClr val="1A6E3A"/>
            </a:solidFill>
            <a:prstDash val="solid"/>
          </a:ln>
        </p:spPr>
      </p:sp>
      <p:sp>
        <p:nvSpPr>
          <p:cNvPr id="8" name="Text 6"/>
          <p:cNvSpPr/>
          <p:nvPr/>
        </p:nvSpPr>
        <p:spPr>
          <a:xfrm>
            <a:off x="548640" y="822960"/>
            <a:ext cx="8046720" cy="320040"/>
          </a:xfrm>
          <a:prstGeom prst="rect">
            <a:avLst/>
          </a:prstGeom>
          <a:noFill/>
        </p:spPr>
        <p:txBody>
          <a:bodyPr wrap="square" lIns="0" tIns="0" rIns="0" bIns="0" rtlCol="0" anchor="ctr"/>
          <a:lstStyle/>
          <a:p>
            <a:pPr marL="0" indent="0">
              <a:buNone/>
            </a:pPr>
            <a:r>
              <a:rPr lang="en-US" sz="1400" b="1" dirty="0">
                <a:solidFill>
                  <a:srgbClr val="1A6E3A"/>
                </a:solidFill>
                <a:latin typeface="微软雅黑" panose="020B0503020204020204" pitchFamily="34" charset="-122"/>
                <a:ea typeface="微软雅黑" panose="020B0503020204020204" pitchFamily="34" charset="-122"/>
                <a:cs typeface="微软雅黑" panose="020B0503020204020204" pitchFamily="34" charset="-120"/>
              </a:rPr>
              <a:t>⑥ 工段培训工作评价 — 加分说明</a:t>
            </a:r>
            <a:endParaRPr lang="en-US" sz="1400" dirty="0"/>
          </a:p>
        </p:txBody>
      </p:sp>
      <p:sp>
        <p:nvSpPr>
          <p:cNvPr id="9" name="Text 7"/>
          <p:cNvSpPr/>
          <p:nvPr/>
        </p:nvSpPr>
        <p:spPr>
          <a:xfrm>
            <a:off x="548640" y="1234440"/>
            <a:ext cx="8046720" cy="1188720"/>
          </a:xfrm>
          <a:prstGeom prst="rect">
            <a:avLst/>
          </a:prstGeom>
          <a:noFill/>
        </p:spPr>
        <p:txBody>
          <a:bodyPr wrap="square" lIns="0" tIns="0" rIns="0" bIns="0" rtlCol="0" anchor="ctr"/>
          <a:lstStyle/>
          <a:p>
            <a:pPr marL="0" indent="0">
              <a:lnSpc>
                <a:spcPct val="150000"/>
              </a:lnSpc>
              <a:buNone/>
            </a:pPr>
            <a:r>
              <a:rPr lang="en-US" sz="15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对较好完成培训任务的工段在日常排故工作中作出的总结得到基地认可，每份加0.5。（1分封顶）。每月培养出一名机械师、放行加0.5。</a:t>
            </a:r>
            <a:endParaRPr lang="en-US" sz="1500" dirty="0"/>
          </a:p>
        </p:txBody>
      </p:sp>
      <p:sp>
        <p:nvSpPr>
          <p:cNvPr id="10" name="Shape 8"/>
          <p:cNvSpPr/>
          <p:nvPr/>
        </p:nvSpPr>
        <p:spPr>
          <a:xfrm>
            <a:off x="365760" y="2743200"/>
            <a:ext cx="8412480" cy="1280160"/>
          </a:xfrm>
          <a:prstGeom prst="rect">
            <a:avLst/>
          </a:prstGeom>
          <a:solidFill>
            <a:srgbClr val="FDECEA"/>
          </a:solidFill>
          <a:ln w="12700">
            <a:solidFill>
              <a:srgbClr val="E0A8A0"/>
            </a:solidFill>
            <a:prstDash val="solid"/>
          </a:ln>
        </p:spPr>
      </p:sp>
      <p:sp>
        <p:nvSpPr>
          <p:cNvPr id="11" name="Shape 9"/>
          <p:cNvSpPr/>
          <p:nvPr/>
        </p:nvSpPr>
        <p:spPr>
          <a:xfrm>
            <a:off x="365760" y="2743200"/>
            <a:ext cx="64008" cy="1280160"/>
          </a:xfrm>
          <a:prstGeom prst="rect">
            <a:avLst/>
          </a:prstGeom>
          <a:solidFill>
            <a:srgbClr val="AA2020"/>
          </a:solidFill>
          <a:ln w="12700">
            <a:solidFill>
              <a:srgbClr val="AA2020"/>
            </a:solidFill>
            <a:prstDash val="solid"/>
          </a:ln>
        </p:spPr>
      </p:sp>
      <p:sp>
        <p:nvSpPr>
          <p:cNvPr id="12" name="Text 10"/>
          <p:cNvSpPr/>
          <p:nvPr/>
        </p:nvSpPr>
        <p:spPr>
          <a:xfrm>
            <a:off x="548640" y="2788920"/>
            <a:ext cx="8046720" cy="320040"/>
          </a:xfrm>
          <a:prstGeom prst="rect">
            <a:avLst/>
          </a:prstGeom>
          <a:noFill/>
        </p:spPr>
        <p:txBody>
          <a:bodyPr wrap="square" lIns="0" tIns="0" rIns="0" bIns="0" rtlCol="0" anchor="ctr"/>
          <a:lstStyle/>
          <a:p>
            <a:pPr marL="0" indent="0">
              <a:buNone/>
            </a:pPr>
            <a:r>
              <a:rPr lang="en-US" sz="1400" b="1" dirty="0">
                <a:solidFill>
                  <a:srgbClr val="AA2020"/>
                </a:solidFill>
                <a:latin typeface="微软雅黑" panose="020B0503020204020204" pitchFamily="34" charset="-122"/>
                <a:ea typeface="微软雅黑" panose="020B0503020204020204" pitchFamily="34" charset="-122"/>
                <a:cs typeface="微软雅黑" panose="020B0503020204020204" pitchFamily="34" charset="-120"/>
              </a:rPr>
              <a:t>⑥ 工段培训工作评价 — 扣分说明</a:t>
            </a:r>
            <a:endParaRPr lang="en-US" sz="1400" dirty="0"/>
          </a:p>
        </p:txBody>
      </p:sp>
      <p:sp>
        <p:nvSpPr>
          <p:cNvPr id="13" name="Text 11"/>
          <p:cNvSpPr/>
          <p:nvPr/>
        </p:nvSpPr>
        <p:spPr>
          <a:xfrm>
            <a:off x="548640" y="3154680"/>
            <a:ext cx="8046720" cy="731520"/>
          </a:xfrm>
          <a:prstGeom prst="rect">
            <a:avLst/>
          </a:prstGeom>
          <a:noFill/>
        </p:spPr>
        <p:txBody>
          <a:bodyPr wrap="square" lIns="0" tIns="0" rIns="0" bIns="0" rtlCol="0" anchor="ctr"/>
          <a:lstStyle/>
          <a:p>
            <a:pPr marL="0" indent="0">
              <a:lnSpc>
                <a:spcPct val="145000"/>
              </a:lnSpc>
              <a:buNone/>
            </a:pPr>
            <a:r>
              <a:rPr lang="en-US" sz="15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未及时完成外部门或者上级安排的培训工作或出现完成率较差的情况，单次扣0.5。</a:t>
            </a:r>
            <a:endParaRPr lang="en-US" sz="1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2B4A"/>
          </a:solidFill>
          <a:ln w="12700">
            <a:solidFill>
              <a:srgbClr val="1A2B4A"/>
            </a:solidFill>
            <a:prstDash val="solid"/>
          </a:ln>
        </p:spPr>
      </p:sp>
      <p:sp>
        <p:nvSpPr>
          <p:cNvPr id="3" name="Shape 1"/>
          <p:cNvSpPr/>
          <p:nvPr/>
        </p:nvSpPr>
        <p:spPr>
          <a:xfrm>
            <a:off x="0" y="0"/>
            <a:ext cx="54864" cy="658368"/>
          </a:xfrm>
          <a:prstGeom prst="rect">
            <a:avLst/>
          </a:prstGeom>
          <a:solidFill>
            <a:srgbClr val="E8A020"/>
          </a:solidFill>
          <a:ln w="12700">
            <a:solidFill>
              <a:srgbClr val="E8A020"/>
            </a:solidFill>
            <a:prstDash val="solid"/>
          </a:ln>
        </p:spPr>
      </p:sp>
      <p:sp>
        <p:nvSpPr>
          <p:cNvPr id="4" name="Text 2"/>
          <p:cNvSpPr/>
          <p:nvPr/>
        </p:nvSpPr>
        <p:spPr>
          <a:xfrm>
            <a:off x="182880" y="0"/>
            <a:ext cx="6858000" cy="658368"/>
          </a:xfrm>
          <a:prstGeom prst="rect">
            <a:avLst/>
          </a:prstGeom>
          <a:noFill/>
        </p:spPr>
        <p:txBody>
          <a:bodyPr wrap="square" lIns="0" tIns="0" rIns="0" bIns="0" rtlCol="0" anchor="ctr"/>
          <a:lstStyle/>
          <a:p>
            <a:pPr marL="0" indent="0" algn="l">
              <a:buNone/>
            </a:pPr>
            <a:r>
              <a:rPr lang="en-US" sz="2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细则⑦ 自查自纠执行评价</a:t>
            </a:r>
            <a:endParaRPr lang="en-US" sz="2000" dirty="0"/>
          </a:p>
        </p:txBody>
      </p:sp>
      <p:sp>
        <p:nvSpPr>
          <p:cNvPr id="5" name="Text 3"/>
          <p:cNvSpPr/>
          <p:nvPr/>
        </p:nvSpPr>
        <p:spPr>
          <a:xfrm>
            <a:off x="7132320" y="91440"/>
            <a:ext cx="1920240" cy="457200"/>
          </a:xfrm>
          <a:prstGeom prst="rect">
            <a:avLst/>
          </a:prstGeom>
          <a:noFill/>
        </p:spPr>
        <p:txBody>
          <a:bodyPr wrap="square" lIns="0" tIns="0" rIns="0" bIns="0" rtlCol="0" anchor="ctr"/>
          <a:lstStyle/>
          <a:p>
            <a:pPr marL="0" indent="0" algn="r">
              <a:buNone/>
            </a:pPr>
            <a:r>
              <a:rPr lang="en-US" sz="1100" dirty="0">
                <a:solidFill>
                  <a:srgbClr val="8BAAD0"/>
                </a:solidFill>
                <a:latin typeface="微软雅黑" panose="020B0503020204020204" pitchFamily="34" charset="-122"/>
                <a:ea typeface="微软雅黑" panose="020B0503020204020204" pitchFamily="34" charset="-122"/>
                <a:cs typeface="微软雅黑" panose="020B0503020204020204" pitchFamily="34" charset="-120"/>
              </a:rPr>
              <a:t>评比细则</a:t>
            </a:r>
            <a:endParaRPr lang="en-US" sz="1100" dirty="0"/>
          </a:p>
        </p:txBody>
      </p:sp>
      <p:sp>
        <p:nvSpPr>
          <p:cNvPr id="6" name="Shape 4"/>
          <p:cNvSpPr/>
          <p:nvPr/>
        </p:nvSpPr>
        <p:spPr>
          <a:xfrm>
            <a:off x="365760" y="777240"/>
            <a:ext cx="8412480" cy="1463040"/>
          </a:xfrm>
          <a:prstGeom prst="rect">
            <a:avLst/>
          </a:prstGeom>
          <a:solidFill>
            <a:srgbClr val="E8F5EE"/>
          </a:solidFill>
          <a:ln w="12700">
            <a:solidFill>
              <a:srgbClr val="A0D8B8"/>
            </a:solidFill>
            <a:prstDash val="solid"/>
          </a:ln>
        </p:spPr>
      </p:sp>
      <p:sp>
        <p:nvSpPr>
          <p:cNvPr id="7" name="Shape 5"/>
          <p:cNvSpPr/>
          <p:nvPr/>
        </p:nvSpPr>
        <p:spPr>
          <a:xfrm>
            <a:off x="365760" y="777240"/>
            <a:ext cx="64008" cy="1463040"/>
          </a:xfrm>
          <a:prstGeom prst="rect">
            <a:avLst/>
          </a:prstGeom>
          <a:solidFill>
            <a:srgbClr val="1A6E3A"/>
          </a:solidFill>
          <a:ln w="12700">
            <a:solidFill>
              <a:srgbClr val="1A6E3A"/>
            </a:solidFill>
            <a:prstDash val="solid"/>
          </a:ln>
        </p:spPr>
      </p:sp>
      <p:sp>
        <p:nvSpPr>
          <p:cNvPr id="8" name="Text 6"/>
          <p:cNvSpPr/>
          <p:nvPr/>
        </p:nvSpPr>
        <p:spPr>
          <a:xfrm>
            <a:off x="548640" y="822960"/>
            <a:ext cx="8046720" cy="320040"/>
          </a:xfrm>
          <a:prstGeom prst="rect">
            <a:avLst/>
          </a:prstGeom>
          <a:noFill/>
        </p:spPr>
        <p:txBody>
          <a:bodyPr wrap="square" lIns="0" tIns="0" rIns="0" bIns="0" rtlCol="0" anchor="ctr"/>
          <a:lstStyle/>
          <a:p>
            <a:pPr marL="0" indent="0">
              <a:buNone/>
            </a:pPr>
            <a:r>
              <a:rPr lang="en-US" sz="1400" b="1" dirty="0">
                <a:solidFill>
                  <a:srgbClr val="1A6E3A"/>
                </a:solidFill>
                <a:latin typeface="微软雅黑" panose="020B0503020204020204" pitchFamily="34" charset="-122"/>
                <a:ea typeface="微软雅黑" panose="020B0503020204020204" pitchFamily="34" charset="-122"/>
                <a:cs typeface="微软雅黑" panose="020B0503020204020204" pitchFamily="34" charset="-120"/>
              </a:rPr>
              <a:t>⑦ 自查自纠执行评价 — 加分说明</a:t>
            </a:r>
            <a:endParaRPr lang="en-US" sz="1400" dirty="0"/>
          </a:p>
        </p:txBody>
      </p:sp>
      <p:sp>
        <p:nvSpPr>
          <p:cNvPr id="9" name="Text 7"/>
          <p:cNvSpPr/>
          <p:nvPr/>
        </p:nvSpPr>
        <p:spPr>
          <a:xfrm>
            <a:off x="548640" y="1234440"/>
            <a:ext cx="8046720" cy="822960"/>
          </a:xfrm>
          <a:prstGeom prst="rect">
            <a:avLst/>
          </a:prstGeom>
          <a:noFill/>
        </p:spPr>
        <p:txBody>
          <a:bodyPr wrap="square" lIns="0" tIns="0" rIns="0" bIns="0" rtlCol="0" anchor="ctr"/>
          <a:lstStyle/>
          <a:p>
            <a:pPr marL="0" indent="0">
              <a:lnSpc>
                <a:spcPct val="145000"/>
              </a:lnSpc>
              <a:buNone/>
            </a:pPr>
            <a:r>
              <a:rPr lang="en-US" sz="15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经过质量评定的为优秀自查自纠条目的班组以0.1分为基础分考核加分。</a:t>
            </a:r>
            <a:endParaRPr lang="en-US" sz="1500" dirty="0"/>
          </a:p>
        </p:txBody>
      </p:sp>
      <p:sp>
        <p:nvSpPr>
          <p:cNvPr id="10" name="Shape 8"/>
          <p:cNvSpPr/>
          <p:nvPr/>
        </p:nvSpPr>
        <p:spPr>
          <a:xfrm>
            <a:off x="365760" y="2377440"/>
            <a:ext cx="8412480" cy="1463040"/>
          </a:xfrm>
          <a:prstGeom prst="rect">
            <a:avLst/>
          </a:prstGeom>
          <a:solidFill>
            <a:srgbClr val="FDECEA"/>
          </a:solidFill>
          <a:ln w="12700">
            <a:solidFill>
              <a:srgbClr val="E0A8A0"/>
            </a:solidFill>
            <a:prstDash val="solid"/>
          </a:ln>
        </p:spPr>
      </p:sp>
      <p:sp>
        <p:nvSpPr>
          <p:cNvPr id="11" name="Shape 9"/>
          <p:cNvSpPr/>
          <p:nvPr/>
        </p:nvSpPr>
        <p:spPr>
          <a:xfrm>
            <a:off x="365760" y="2377440"/>
            <a:ext cx="64008" cy="1463040"/>
          </a:xfrm>
          <a:prstGeom prst="rect">
            <a:avLst/>
          </a:prstGeom>
          <a:solidFill>
            <a:srgbClr val="AA2020"/>
          </a:solidFill>
          <a:ln w="12700">
            <a:solidFill>
              <a:srgbClr val="AA2020"/>
            </a:solidFill>
            <a:prstDash val="solid"/>
          </a:ln>
        </p:spPr>
      </p:sp>
      <p:sp>
        <p:nvSpPr>
          <p:cNvPr id="12" name="Text 10"/>
          <p:cNvSpPr/>
          <p:nvPr/>
        </p:nvSpPr>
        <p:spPr>
          <a:xfrm>
            <a:off x="548640" y="2423160"/>
            <a:ext cx="8046720" cy="320040"/>
          </a:xfrm>
          <a:prstGeom prst="rect">
            <a:avLst/>
          </a:prstGeom>
          <a:noFill/>
        </p:spPr>
        <p:txBody>
          <a:bodyPr wrap="square" lIns="0" tIns="0" rIns="0" bIns="0" rtlCol="0" anchor="ctr"/>
          <a:lstStyle/>
          <a:p>
            <a:pPr marL="0" indent="0">
              <a:buNone/>
            </a:pPr>
            <a:r>
              <a:rPr lang="en-US" sz="1400" b="1" dirty="0">
                <a:solidFill>
                  <a:srgbClr val="AA2020"/>
                </a:solidFill>
                <a:latin typeface="微软雅黑" panose="020B0503020204020204" pitchFamily="34" charset="-122"/>
                <a:ea typeface="微软雅黑" panose="020B0503020204020204" pitchFamily="34" charset="-122"/>
                <a:cs typeface="微软雅黑" panose="020B0503020204020204" pitchFamily="34" charset="-120"/>
              </a:rPr>
              <a:t>⑦ 自查自纠执行评价 — 扣分说明</a:t>
            </a:r>
            <a:endParaRPr lang="en-US" sz="1400" dirty="0"/>
          </a:p>
        </p:txBody>
      </p:sp>
      <p:sp>
        <p:nvSpPr>
          <p:cNvPr id="13" name="Text 11"/>
          <p:cNvSpPr/>
          <p:nvPr/>
        </p:nvSpPr>
        <p:spPr>
          <a:xfrm>
            <a:off x="548640" y="2834640"/>
            <a:ext cx="8046720" cy="822960"/>
          </a:xfrm>
          <a:prstGeom prst="rect">
            <a:avLst/>
          </a:prstGeom>
          <a:noFill/>
        </p:spPr>
        <p:txBody>
          <a:bodyPr wrap="square" lIns="0" tIns="0" rIns="0" bIns="0" rtlCol="0" anchor="ctr"/>
          <a:lstStyle/>
          <a:p>
            <a:pPr marL="0" indent="0">
              <a:lnSpc>
                <a:spcPct val="145000"/>
              </a:lnSpc>
              <a:buNone/>
            </a:pPr>
            <a:r>
              <a:rPr lang="en-US" sz="15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以自查自纠评定结果为有效的数量作为考核依据，不满足要求的班组考核扣分。</a:t>
            </a:r>
            <a:endParaRPr lang="en-US" sz="1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2B4A"/>
          </a:solidFill>
          <a:ln w="12700">
            <a:solidFill>
              <a:srgbClr val="1A2B4A"/>
            </a:solidFill>
            <a:prstDash val="solid"/>
          </a:ln>
        </p:spPr>
      </p:sp>
      <p:sp>
        <p:nvSpPr>
          <p:cNvPr id="3" name="Shape 1"/>
          <p:cNvSpPr/>
          <p:nvPr/>
        </p:nvSpPr>
        <p:spPr>
          <a:xfrm>
            <a:off x="0" y="0"/>
            <a:ext cx="54864" cy="658368"/>
          </a:xfrm>
          <a:prstGeom prst="rect">
            <a:avLst/>
          </a:prstGeom>
          <a:solidFill>
            <a:srgbClr val="E8A020"/>
          </a:solidFill>
          <a:ln w="12700">
            <a:solidFill>
              <a:srgbClr val="E8A020"/>
            </a:solidFill>
            <a:prstDash val="solid"/>
          </a:ln>
        </p:spPr>
      </p:sp>
      <p:sp>
        <p:nvSpPr>
          <p:cNvPr id="4" name="Text 2"/>
          <p:cNvSpPr/>
          <p:nvPr/>
        </p:nvSpPr>
        <p:spPr>
          <a:xfrm>
            <a:off x="182880" y="0"/>
            <a:ext cx="6858000" cy="658368"/>
          </a:xfrm>
          <a:prstGeom prst="rect">
            <a:avLst/>
          </a:prstGeom>
          <a:noFill/>
        </p:spPr>
        <p:txBody>
          <a:bodyPr wrap="square" lIns="0" tIns="0" rIns="0" bIns="0" rtlCol="0" anchor="ctr"/>
          <a:lstStyle/>
          <a:p>
            <a:pPr marL="0" indent="0" algn="l">
              <a:buNone/>
            </a:pPr>
            <a:r>
              <a:rPr lang="en-US" sz="2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细则⑧ 基地专项任务</a:t>
            </a:r>
            <a:endParaRPr lang="en-US" sz="2000" dirty="0"/>
          </a:p>
        </p:txBody>
      </p:sp>
      <p:sp>
        <p:nvSpPr>
          <p:cNvPr id="5" name="Text 3"/>
          <p:cNvSpPr/>
          <p:nvPr/>
        </p:nvSpPr>
        <p:spPr>
          <a:xfrm>
            <a:off x="7132320" y="91440"/>
            <a:ext cx="1920240" cy="457200"/>
          </a:xfrm>
          <a:prstGeom prst="rect">
            <a:avLst/>
          </a:prstGeom>
          <a:noFill/>
        </p:spPr>
        <p:txBody>
          <a:bodyPr wrap="square" lIns="0" tIns="0" rIns="0" bIns="0" rtlCol="0" anchor="ctr"/>
          <a:lstStyle/>
          <a:p>
            <a:pPr marL="0" indent="0" algn="r">
              <a:buNone/>
            </a:pPr>
            <a:r>
              <a:rPr lang="en-US" sz="1100" dirty="0">
                <a:solidFill>
                  <a:srgbClr val="8BAAD0"/>
                </a:solidFill>
                <a:latin typeface="微软雅黑" panose="020B0503020204020204" pitchFamily="34" charset="-122"/>
                <a:ea typeface="微软雅黑" panose="020B0503020204020204" pitchFamily="34" charset="-122"/>
                <a:cs typeface="微软雅黑" panose="020B0503020204020204" pitchFamily="34" charset="-120"/>
              </a:rPr>
              <a:t>评比细则</a:t>
            </a:r>
            <a:endParaRPr lang="en-US" sz="1100" dirty="0"/>
          </a:p>
        </p:txBody>
      </p:sp>
      <p:sp>
        <p:nvSpPr>
          <p:cNvPr id="6" name="Shape 4"/>
          <p:cNvSpPr/>
          <p:nvPr/>
        </p:nvSpPr>
        <p:spPr>
          <a:xfrm>
            <a:off x="365760" y="777240"/>
            <a:ext cx="8412480" cy="548640"/>
          </a:xfrm>
          <a:prstGeom prst="rect">
            <a:avLst/>
          </a:prstGeom>
          <a:solidFill>
            <a:srgbClr val="EEF2F9"/>
          </a:solidFill>
          <a:ln w="12700">
            <a:solidFill>
              <a:srgbClr val="B8CCE8"/>
            </a:solidFill>
            <a:prstDash val="solid"/>
          </a:ln>
        </p:spPr>
      </p:sp>
      <p:sp>
        <p:nvSpPr>
          <p:cNvPr id="7" name="Shape 5"/>
          <p:cNvSpPr/>
          <p:nvPr/>
        </p:nvSpPr>
        <p:spPr>
          <a:xfrm>
            <a:off x="365760" y="777240"/>
            <a:ext cx="64008" cy="548640"/>
          </a:xfrm>
          <a:prstGeom prst="rect">
            <a:avLst/>
          </a:prstGeom>
          <a:solidFill>
            <a:srgbClr val="1A4A8A"/>
          </a:solidFill>
          <a:ln w="12700">
            <a:solidFill>
              <a:srgbClr val="1A4A8A"/>
            </a:solidFill>
            <a:prstDash val="solid"/>
          </a:ln>
        </p:spPr>
      </p:sp>
      <p:sp>
        <p:nvSpPr>
          <p:cNvPr id="8" name="Text 6"/>
          <p:cNvSpPr/>
          <p:nvPr/>
        </p:nvSpPr>
        <p:spPr>
          <a:xfrm>
            <a:off x="548640" y="804672"/>
            <a:ext cx="8046720" cy="457200"/>
          </a:xfrm>
          <a:prstGeom prst="rect">
            <a:avLst/>
          </a:prstGeom>
          <a:noFill/>
        </p:spPr>
        <p:txBody>
          <a:bodyPr wrap="square" lIns="0" tIns="0" rIns="0" bIns="0" rtlCol="0" anchor="ctr"/>
          <a:lstStyle/>
          <a:p>
            <a:pPr marL="0" indent="0">
              <a:buNone/>
            </a:pPr>
            <a:r>
              <a:rPr lang="en-US" sz="1400" b="1" dirty="0">
                <a:solidFill>
                  <a:srgbClr val="1A4A8A"/>
                </a:solidFill>
                <a:latin typeface="微软雅黑" panose="020B0503020204020204" pitchFamily="34" charset="-122"/>
                <a:ea typeface="微软雅黑" panose="020B0503020204020204" pitchFamily="34" charset="-122"/>
                <a:cs typeface="微软雅黑" panose="020B0503020204020204" pitchFamily="34" charset="-120"/>
              </a:rPr>
              <a:t>⑧ 基地专项任务（每月/每季度制定）</a:t>
            </a:r>
            <a:endParaRPr lang="en-US" sz="1400" dirty="0"/>
          </a:p>
        </p:txBody>
      </p:sp>
      <p:sp>
        <p:nvSpPr>
          <p:cNvPr id="9" name="Shape 7"/>
          <p:cNvSpPr/>
          <p:nvPr/>
        </p:nvSpPr>
        <p:spPr>
          <a:xfrm>
            <a:off x="365760" y="1463040"/>
            <a:ext cx="8412480" cy="3200400"/>
          </a:xfrm>
          <a:prstGeom prst="rect">
            <a:avLst/>
          </a:prstGeom>
          <a:solidFill>
            <a:srgbClr val="E8F0FB"/>
          </a:solidFill>
          <a:ln w="12700">
            <a:solidFill>
              <a:srgbClr val="B8CCF0"/>
            </a:solidFill>
            <a:prstDash val="solid"/>
          </a:ln>
        </p:spPr>
      </p:sp>
      <p:sp>
        <p:nvSpPr>
          <p:cNvPr id="10" name="Shape 8"/>
          <p:cNvSpPr/>
          <p:nvPr/>
        </p:nvSpPr>
        <p:spPr>
          <a:xfrm>
            <a:off x="365760" y="1463040"/>
            <a:ext cx="64008" cy="3200400"/>
          </a:xfrm>
          <a:prstGeom prst="rect">
            <a:avLst/>
          </a:prstGeom>
          <a:solidFill>
            <a:srgbClr val="1A4A8A"/>
          </a:solidFill>
          <a:ln w="12700">
            <a:solidFill>
              <a:srgbClr val="1A4A8A"/>
            </a:solidFill>
            <a:prstDash val="solid"/>
          </a:ln>
        </p:spPr>
      </p:sp>
      <p:sp>
        <p:nvSpPr>
          <p:cNvPr id="11" name="Text 9"/>
          <p:cNvSpPr/>
          <p:nvPr/>
        </p:nvSpPr>
        <p:spPr>
          <a:xfrm>
            <a:off x="548640" y="1508760"/>
            <a:ext cx="8046720" cy="320040"/>
          </a:xfrm>
          <a:prstGeom prst="rect">
            <a:avLst/>
          </a:prstGeom>
          <a:noFill/>
        </p:spPr>
        <p:txBody>
          <a:bodyPr wrap="square" lIns="0" tIns="0" rIns="0" bIns="0" rtlCol="0" anchor="ctr"/>
          <a:lstStyle/>
          <a:p>
            <a:pPr marL="0" indent="0">
              <a:buNone/>
            </a:pPr>
            <a:r>
              <a:rPr lang="en-US" sz="1400" b="1" dirty="0">
                <a:solidFill>
                  <a:srgbClr val="1A4A8A"/>
                </a:solidFill>
                <a:latin typeface="微软雅黑" panose="020B0503020204020204" pitchFamily="34" charset="-122"/>
                <a:ea typeface="微软雅黑" panose="020B0503020204020204" pitchFamily="34" charset="-122"/>
                <a:cs typeface="微软雅黑" panose="020B0503020204020204" pitchFamily="34" charset="-120"/>
              </a:rPr>
              <a:t>说明</a:t>
            </a:r>
            <a:endParaRPr lang="en-US" sz="1400" dirty="0"/>
          </a:p>
        </p:txBody>
      </p:sp>
      <p:sp>
        <p:nvSpPr>
          <p:cNvPr id="12" name="Text 10"/>
          <p:cNvSpPr/>
          <p:nvPr/>
        </p:nvSpPr>
        <p:spPr>
          <a:xfrm>
            <a:off x="548640" y="1920240"/>
            <a:ext cx="8046720" cy="2560320"/>
          </a:xfrm>
          <a:prstGeom prst="rect">
            <a:avLst/>
          </a:prstGeom>
          <a:noFill/>
        </p:spPr>
        <p:txBody>
          <a:bodyPr wrap="square" lIns="0" tIns="0" rIns="0" bIns="0" rtlCol="0" anchor="ctr"/>
          <a:lstStyle/>
          <a:p>
            <a:pPr marL="0" indent="0">
              <a:lnSpc>
                <a:spcPct val="155000"/>
              </a:lnSpc>
              <a:buNone/>
            </a:pPr>
            <a:r>
              <a:rPr lang="en-US" sz="15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基地会按月或按季度，下发制定工作任务：可能是批量的AMM风险提示梳理，可能是操作指南梳理、可能是工作经验汇总、等不同的专项任务，由各个班组自行组织并完成。基地根据班组完成的质量和数量进行加分。对下发专项任务逾期未完成的班组进行考核扣分。</a:t>
            </a:r>
            <a:endParaRPr lang="en-US" sz="1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2B4A"/>
          </a:solidFill>
          <a:ln w="12700">
            <a:solidFill>
              <a:srgbClr val="1A2B4A"/>
            </a:solidFill>
            <a:prstDash val="solid"/>
          </a:ln>
        </p:spPr>
      </p:sp>
      <p:sp>
        <p:nvSpPr>
          <p:cNvPr id="3" name="Shape 1"/>
          <p:cNvSpPr/>
          <p:nvPr/>
        </p:nvSpPr>
        <p:spPr>
          <a:xfrm>
            <a:off x="0" y="0"/>
            <a:ext cx="54864" cy="658368"/>
          </a:xfrm>
          <a:prstGeom prst="rect">
            <a:avLst/>
          </a:prstGeom>
          <a:solidFill>
            <a:srgbClr val="E8A020"/>
          </a:solidFill>
          <a:ln w="12700">
            <a:solidFill>
              <a:srgbClr val="E8A020"/>
            </a:solidFill>
            <a:prstDash val="solid"/>
          </a:ln>
        </p:spPr>
      </p:sp>
      <p:sp>
        <p:nvSpPr>
          <p:cNvPr id="4" name="Text 2"/>
          <p:cNvSpPr/>
          <p:nvPr/>
        </p:nvSpPr>
        <p:spPr>
          <a:xfrm>
            <a:off x="182880" y="0"/>
            <a:ext cx="6858000" cy="658368"/>
          </a:xfrm>
          <a:prstGeom prst="rect">
            <a:avLst/>
          </a:prstGeom>
          <a:noFill/>
        </p:spPr>
        <p:txBody>
          <a:bodyPr wrap="square" lIns="0" tIns="0" rIns="0" bIns="0" rtlCol="0" anchor="ctr"/>
          <a:lstStyle/>
          <a:p>
            <a:pPr marL="0" indent="0" algn="l">
              <a:buNone/>
            </a:pPr>
            <a:r>
              <a:rPr lang="en-US" sz="2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细则⑨ 车间自定义项目</a:t>
            </a:r>
            <a:endParaRPr lang="en-US" sz="2000" dirty="0"/>
          </a:p>
        </p:txBody>
      </p:sp>
      <p:sp>
        <p:nvSpPr>
          <p:cNvPr id="5" name="Text 3"/>
          <p:cNvSpPr/>
          <p:nvPr/>
        </p:nvSpPr>
        <p:spPr>
          <a:xfrm>
            <a:off x="7132320" y="91440"/>
            <a:ext cx="1920240" cy="457200"/>
          </a:xfrm>
          <a:prstGeom prst="rect">
            <a:avLst/>
          </a:prstGeom>
          <a:noFill/>
        </p:spPr>
        <p:txBody>
          <a:bodyPr wrap="square" lIns="0" tIns="0" rIns="0" bIns="0" rtlCol="0" anchor="ctr"/>
          <a:lstStyle/>
          <a:p>
            <a:pPr marL="0" indent="0" algn="r">
              <a:buNone/>
            </a:pPr>
            <a:r>
              <a:rPr lang="en-US" sz="1100" dirty="0">
                <a:solidFill>
                  <a:srgbClr val="8BAAD0"/>
                </a:solidFill>
                <a:latin typeface="微软雅黑" panose="020B0503020204020204" pitchFamily="34" charset="-122"/>
                <a:ea typeface="微软雅黑" panose="020B0503020204020204" pitchFamily="34" charset="-122"/>
                <a:cs typeface="微软雅黑" panose="020B0503020204020204" pitchFamily="34" charset="-120"/>
              </a:rPr>
              <a:t>评比细则</a:t>
            </a:r>
            <a:endParaRPr lang="en-US" sz="1100" dirty="0"/>
          </a:p>
        </p:txBody>
      </p:sp>
      <p:sp>
        <p:nvSpPr>
          <p:cNvPr id="6" name="Shape 4"/>
          <p:cNvSpPr/>
          <p:nvPr/>
        </p:nvSpPr>
        <p:spPr>
          <a:xfrm>
            <a:off x="365760" y="777240"/>
            <a:ext cx="8412480" cy="548640"/>
          </a:xfrm>
          <a:prstGeom prst="rect">
            <a:avLst/>
          </a:prstGeom>
          <a:solidFill>
            <a:srgbClr val="FFF8E7"/>
          </a:solidFill>
          <a:ln w="12700">
            <a:solidFill>
              <a:srgbClr val="F0D080"/>
            </a:solidFill>
            <a:prstDash val="solid"/>
          </a:ln>
        </p:spPr>
      </p:sp>
      <p:sp>
        <p:nvSpPr>
          <p:cNvPr id="7" name="Shape 5"/>
          <p:cNvSpPr/>
          <p:nvPr/>
        </p:nvSpPr>
        <p:spPr>
          <a:xfrm>
            <a:off x="365760" y="777240"/>
            <a:ext cx="64008" cy="548640"/>
          </a:xfrm>
          <a:prstGeom prst="rect">
            <a:avLst/>
          </a:prstGeom>
          <a:solidFill>
            <a:srgbClr val="E8A020"/>
          </a:solidFill>
          <a:ln w="12700">
            <a:solidFill>
              <a:srgbClr val="E8A020"/>
            </a:solidFill>
            <a:prstDash val="solid"/>
          </a:ln>
        </p:spPr>
      </p:sp>
      <p:sp>
        <p:nvSpPr>
          <p:cNvPr id="8" name="Text 6"/>
          <p:cNvSpPr/>
          <p:nvPr/>
        </p:nvSpPr>
        <p:spPr>
          <a:xfrm>
            <a:off x="548640" y="804672"/>
            <a:ext cx="8046720" cy="457200"/>
          </a:xfrm>
          <a:prstGeom prst="rect">
            <a:avLst/>
          </a:prstGeom>
          <a:noFill/>
        </p:spPr>
        <p:txBody>
          <a:bodyPr wrap="square" lIns="0" tIns="0" rIns="0" bIns="0" rtlCol="0" anchor="ctr"/>
          <a:lstStyle/>
          <a:p>
            <a:pPr marL="0" indent="0">
              <a:buNone/>
            </a:pPr>
            <a:r>
              <a:rPr lang="en-US" sz="1400" b="1" dirty="0">
                <a:solidFill>
                  <a:srgbClr val="C07010"/>
                </a:solidFill>
                <a:latin typeface="微软雅黑" panose="020B0503020204020204" pitchFamily="34" charset="-122"/>
                <a:ea typeface="微软雅黑" panose="020B0503020204020204" pitchFamily="34" charset="-122"/>
                <a:cs typeface="微软雅黑" panose="020B0503020204020204" pitchFamily="34" charset="-120"/>
              </a:rPr>
              <a:t>⑨ 车间自定义项目</a:t>
            </a:r>
            <a:endParaRPr lang="en-US" sz="1400" dirty="0"/>
          </a:p>
        </p:txBody>
      </p:sp>
      <p:sp>
        <p:nvSpPr>
          <p:cNvPr id="9" name="Shape 7"/>
          <p:cNvSpPr/>
          <p:nvPr/>
        </p:nvSpPr>
        <p:spPr>
          <a:xfrm>
            <a:off x="365760" y="1463040"/>
            <a:ext cx="8412480" cy="2286000"/>
          </a:xfrm>
          <a:prstGeom prst="rect">
            <a:avLst/>
          </a:prstGeom>
          <a:solidFill>
            <a:srgbClr val="FFF8E7"/>
          </a:solidFill>
          <a:ln w="12700">
            <a:solidFill>
              <a:srgbClr val="F0D080"/>
            </a:solidFill>
            <a:prstDash val="solid"/>
          </a:ln>
        </p:spPr>
      </p:sp>
      <p:sp>
        <p:nvSpPr>
          <p:cNvPr id="10" name="Shape 8"/>
          <p:cNvSpPr/>
          <p:nvPr/>
        </p:nvSpPr>
        <p:spPr>
          <a:xfrm>
            <a:off x="365760" y="1463040"/>
            <a:ext cx="64008" cy="2286000"/>
          </a:xfrm>
          <a:prstGeom prst="rect">
            <a:avLst/>
          </a:prstGeom>
          <a:solidFill>
            <a:srgbClr val="E8A020"/>
          </a:solidFill>
          <a:ln w="12700">
            <a:solidFill>
              <a:srgbClr val="E8A020"/>
            </a:solidFill>
            <a:prstDash val="solid"/>
          </a:ln>
        </p:spPr>
      </p:sp>
      <p:sp>
        <p:nvSpPr>
          <p:cNvPr id="11" name="Text 9"/>
          <p:cNvSpPr/>
          <p:nvPr/>
        </p:nvSpPr>
        <p:spPr>
          <a:xfrm>
            <a:off x="548640" y="1508760"/>
            <a:ext cx="8046720" cy="320040"/>
          </a:xfrm>
          <a:prstGeom prst="rect">
            <a:avLst/>
          </a:prstGeom>
          <a:noFill/>
        </p:spPr>
        <p:txBody>
          <a:bodyPr wrap="square" lIns="0" tIns="0" rIns="0" bIns="0" rtlCol="0" anchor="ctr"/>
          <a:lstStyle/>
          <a:p>
            <a:pPr marL="0" indent="0">
              <a:buNone/>
            </a:pPr>
            <a:r>
              <a:rPr lang="en-US" sz="1400" b="1" dirty="0">
                <a:solidFill>
                  <a:srgbClr val="C07010"/>
                </a:solidFill>
                <a:latin typeface="微软雅黑" panose="020B0503020204020204" pitchFamily="34" charset="-122"/>
                <a:ea typeface="微软雅黑" panose="020B0503020204020204" pitchFamily="34" charset="-122"/>
                <a:cs typeface="微软雅黑" panose="020B0503020204020204" pitchFamily="34" charset="-120"/>
              </a:rPr>
              <a:t>说明</a:t>
            </a:r>
            <a:endParaRPr lang="en-US" sz="1400" dirty="0"/>
          </a:p>
        </p:txBody>
      </p:sp>
      <p:sp>
        <p:nvSpPr>
          <p:cNvPr id="12" name="Text 10"/>
          <p:cNvSpPr/>
          <p:nvPr/>
        </p:nvSpPr>
        <p:spPr>
          <a:xfrm>
            <a:off x="548640" y="1920240"/>
            <a:ext cx="8046720" cy="1645920"/>
          </a:xfrm>
          <a:prstGeom prst="rect">
            <a:avLst/>
          </a:prstGeom>
          <a:noFill/>
        </p:spPr>
        <p:txBody>
          <a:bodyPr wrap="square" lIns="0" tIns="0" rIns="0" bIns="0" rtlCol="0" anchor="ctr"/>
          <a:lstStyle/>
          <a:p>
            <a:pPr marL="0" indent="0">
              <a:lnSpc>
                <a:spcPct val="160000"/>
              </a:lnSpc>
              <a:buNone/>
            </a:pPr>
            <a:r>
              <a:rPr lang="en-US" sz="16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每月车间内部可设定的指标或任务要求，由车间主任自主评估，需在绩效考核表中批注说明。</a:t>
            </a:r>
            <a:endParaRPr lang="en-US" sz="1600" dirty="0"/>
          </a:p>
        </p:txBody>
      </p:sp>
      <p:sp>
        <p:nvSpPr>
          <p:cNvPr id="13" name="Shape 11"/>
          <p:cNvSpPr/>
          <p:nvPr/>
        </p:nvSpPr>
        <p:spPr>
          <a:xfrm>
            <a:off x="365760" y="3886200"/>
            <a:ext cx="2651760" cy="777240"/>
          </a:xfrm>
          <a:prstGeom prst="rect">
            <a:avLst/>
          </a:prstGeom>
          <a:solidFill>
            <a:srgbClr val="FFFFFF"/>
          </a:solidFill>
          <a:ln w="12700">
            <a:solidFill>
              <a:srgbClr val="F0D080"/>
            </a:solidFill>
            <a:prstDash val="solid"/>
          </a:ln>
        </p:spPr>
      </p:sp>
      <p:sp>
        <p:nvSpPr>
          <p:cNvPr id="14" name="Shape 12"/>
          <p:cNvSpPr/>
          <p:nvPr/>
        </p:nvSpPr>
        <p:spPr>
          <a:xfrm>
            <a:off x="365760" y="3886200"/>
            <a:ext cx="2651760" cy="320040"/>
          </a:xfrm>
          <a:prstGeom prst="rect">
            <a:avLst/>
          </a:prstGeom>
          <a:solidFill>
            <a:srgbClr val="C07010"/>
          </a:solidFill>
          <a:ln w="12700">
            <a:solidFill>
              <a:srgbClr val="C07010"/>
            </a:solidFill>
            <a:prstDash val="solid"/>
          </a:ln>
        </p:spPr>
      </p:sp>
      <p:sp>
        <p:nvSpPr>
          <p:cNvPr id="15" name="Text 13"/>
          <p:cNvSpPr/>
          <p:nvPr/>
        </p:nvSpPr>
        <p:spPr>
          <a:xfrm>
            <a:off x="457200" y="3895344"/>
            <a:ext cx="2468880" cy="292608"/>
          </a:xfrm>
          <a:prstGeom prst="rect">
            <a:avLst/>
          </a:prstGeom>
          <a:noFill/>
        </p:spPr>
        <p:txBody>
          <a:bodyPr wrap="square" lIns="0" tIns="0" rIns="0" bIns="0" rtlCol="0" anchor="ctr"/>
          <a:lstStyle/>
          <a:p>
            <a:pPr marL="0" indent="0">
              <a:buNone/>
            </a:pPr>
            <a:r>
              <a:rPr lang="en-US" sz="11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车间内部设定</a:t>
            </a:r>
            <a:endParaRPr lang="en-US" sz="1100" dirty="0"/>
          </a:p>
        </p:txBody>
      </p:sp>
      <p:sp>
        <p:nvSpPr>
          <p:cNvPr id="16" name="Text 14"/>
          <p:cNvSpPr/>
          <p:nvPr/>
        </p:nvSpPr>
        <p:spPr>
          <a:xfrm>
            <a:off x="457200" y="4224528"/>
            <a:ext cx="2468880" cy="365760"/>
          </a:xfrm>
          <a:prstGeom prst="rect">
            <a:avLst/>
          </a:prstGeom>
          <a:noFill/>
        </p:spPr>
        <p:txBody>
          <a:bodyPr wrap="square" lIns="0" tIns="0" rIns="0" bIns="0" rtlCol="0" anchor="ctr"/>
          <a:lstStyle/>
          <a:p>
            <a:pPr marL="0" indent="0">
              <a:lnSpc>
                <a:spcPct val="120000"/>
              </a:lnSpc>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每月车间内部可设定的</a:t>
            </a:r>
            <a:endParaRPr lang="en-US" sz="1050" dirty="0"/>
          </a:p>
          <a:p>
            <a:pPr marL="0" indent="0">
              <a:lnSpc>
                <a:spcPct val="120000"/>
              </a:lnSpc>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指标或任务要求</a:t>
            </a:r>
            <a:endParaRPr lang="en-US" sz="1050" dirty="0"/>
          </a:p>
        </p:txBody>
      </p:sp>
      <p:sp>
        <p:nvSpPr>
          <p:cNvPr id="17" name="Shape 15"/>
          <p:cNvSpPr/>
          <p:nvPr/>
        </p:nvSpPr>
        <p:spPr>
          <a:xfrm>
            <a:off x="3200400" y="3886200"/>
            <a:ext cx="2651760" cy="777240"/>
          </a:xfrm>
          <a:prstGeom prst="rect">
            <a:avLst/>
          </a:prstGeom>
          <a:solidFill>
            <a:srgbClr val="FFFFFF"/>
          </a:solidFill>
          <a:ln w="12700">
            <a:solidFill>
              <a:srgbClr val="F0D080"/>
            </a:solidFill>
            <a:prstDash val="solid"/>
          </a:ln>
        </p:spPr>
      </p:sp>
      <p:sp>
        <p:nvSpPr>
          <p:cNvPr id="18" name="Shape 16"/>
          <p:cNvSpPr/>
          <p:nvPr/>
        </p:nvSpPr>
        <p:spPr>
          <a:xfrm>
            <a:off x="3200400" y="3886200"/>
            <a:ext cx="2651760" cy="320040"/>
          </a:xfrm>
          <a:prstGeom prst="rect">
            <a:avLst/>
          </a:prstGeom>
          <a:solidFill>
            <a:srgbClr val="C07010"/>
          </a:solidFill>
          <a:ln w="12700">
            <a:solidFill>
              <a:srgbClr val="C07010"/>
            </a:solidFill>
            <a:prstDash val="solid"/>
          </a:ln>
        </p:spPr>
      </p:sp>
      <p:sp>
        <p:nvSpPr>
          <p:cNvPr id="19" name="Text 17"/>
          <p:cNvSpPr/>
          <p:nvPr/>
        </p:nvSpPr>
        <p:spPr>
          <a:xfrm>
            <a:off x="3291840" y="3895344"/>
            <a:ext cx="2468880" cy="292608"/>
          </a:xfrm>
          <a:prstGeom prst="rect">
            <a:avLst/>
          </a:prstGeom>
          <a:noFill/>
        </p:spPr>
        <p:txBody>
          <a:bodyPr wrap="square" lIns="0" tIns="0" rIns="0" bIns="0" rtlCol="0" anchor="ctr"/>
          <a:lstStyle/>
          <a:p>
            <a:pPr marL="0" indent="0">
              <a:buNone/>
            </a:pPr>
            <a:r>
              <a:rPr lang="en-US" sz="11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车间主任评估</a:t>
            </a:r>
            <a:endParaRPr lang="en-US" sz="1100" dirty="0"/>
          </a:p>
        </p:txBody>
      </p:sp>
      <p:sp>
        <p:nvSpPr>
          <p:cNvPr id="20" name="Text 18"/>
          <p:cNvSpPr/>
          <p:nvPr/>
        </p:nvSpPr>
        <p:spPr>
          <a:xfrm>
            <a:off x="3291840" y="4224528"/>
            <a:ext cx="2468880" cy="365760"/>
          </a:xfrm>
          <a:prstGeom prst="rect">
            <a:avLst/>
          </a:prstGeom>
          <a:noFill/>
        </p:spPr>
        <p:txBody>
          <a:bodyPr wrap="square" lIns="0" tIns="0" rIns="0" bIns="0" rtlCol="0" anchor="ctr"/>
          <a:lstStyle/>
          <a:p>
            <a:pPr marL="0" indent="0">
              <a:lnSpc>
                <a:spcPct val="120000"/>
              </a:lnSpc>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由车间主任自主评估</a:t>
            </a:r>
            <a:endParaRPr lang="en-US" sz="1050" dirty="0"/>
          </a:p>
        </p:txBody>
      </p:sp>
      <p:sp>
        <p:nvSpPr>
          <p:cNvPr id="21" name="Shape 19"/>
          <p:cNvSpPr/>
          <p:nvPr/>
        </p:nvSpPr>
        <p:spPr>
          <a:xfrm>
            <a:off x="6035040" y="3886200"/>
            <a:ext cx="2651760" cy="777240"/>
          </a:xfrm>
          <a:prstGeom prst="rect">
            <a:avLst/>
          </a:prstGeom>
          <a:solidFill>
            <a:srgbClr val="FFFFFF"/>
          </a:solidFill>
          <a:ln w="12700">
            <a:solidFill>
              <a:srgbClr val="F0D080"/>
            </a:solidFill>
            <a:prstDash val="solid"/>
          </a:ln>
        </p:spPr>
      </p:sp>
      <p:sp>
        <p:nvSpPr>
          <p:cNvPr id="22" name="Shape 20"/>
          <p:cNvSpPr/>
          <p:nvPr/>
        </p:nvSpPr>
        <p:spPr>
          <a:xfrm>
            <a:off x="6035040" y="3886200"/>
            <a:ext cx="2651760" cy="320040"/>
          </a:xfrm>
          <a:prstGeom prst="rect">
            <a:avLst/>
          </a:prstGeom>
          <a:solidFill>
            <a:srgbClr val="C07010"/>
          </a:solidFill>
          <a:ln w="12700">
            <a:solidFill>
              <a:srgbClr val="C07010"/>
            </a:solidFill>
            <a:prstDash val="solid"/>
          </a:ln>
        </p:spPr>
      </p:sp>
      <p:sp>
        <p:nvSpPr>
          <p:cNvPr id="23" name="Text 21"/>
          <p:cNvSpPr/>
          <p:nvPr/>
        </p:nvSpPr>
        <p:spPr>
          <a:xfrm>
            <a:off x="6126480" y="3895344"/>
            <a:ext cx="2468880" cy="292608"/>
          </a:xfrm>
          <a:prstGeom prst="rect">
            <a:avLst/>
          </a:prstGeom>
          <a:noFill/>
        </p:spPr>
        <p:txBody>
          <a:bodyPr wrap="square" lIns="0" tIns="0" rIns="0" bIns="0" rtlCol="0" anchor="ctr"/>
          <a:lstStyle/>
          <a:p>
            <a:pPr marL="0" indent="0">
              <a:buNone/>
            </a:pPr>
            <a:r>
              <a:rPr lang="en-US" sz="11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绩效表中批注</a:t>
            </a:r>
            <a:endParaRPr lang="en-US" sz="1100" dirty="0"/>
          </a:p>
        </p:txBody>
      </p:sp>
      <p:sp>
        <p:nvSpPr>
          <p:cNvPr id="24" name="Text 22"/>
          <p:cNvSpPr/>
          <p:nvPr/>
        </p:nvSpPr>
        <p:spPr>
          <a:xfrm>
            <a:off x="6126480" y="4224528"/>
            <a:ext cx="2468880" cy="365760"/>
          </a:xfrm>
          <a:prstGeom prst="rect">
            <a:avLst/>
          </a:prstGeom>
          <a:noFill/>
        </p:spPr>
        <p:txBody>
          <a:bodyPr wrap="square" lIns="0" tIns="0" rIns="0" bIns="0" rtlCol="0" anchor="ctr"/>
          <a:lstStyle/>
          <a:p>
            <a:pPr marL="0" indent="0">
              <a:lnSpc>
                <a:spcPct val="120000"/>
              </a:lnSpc>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需在绩效考核表中</a:t>
            </a:r>
            <a:endParaRPr lang="en-US" sz="1050" dirty="0"/>
          </a:p>
          <a:p>
            <a:pPr marL="0" indent="0">
              <a:lnSpc>
                <a:spcPct val="120000"/>
              </a:lnSpc>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批注说明</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2B4A"/>
          </a:solidFill>
          <a:ln w="12700">
            <a:solidFill>
              <a:srgbClr val="1A2B4A"/>
            </a:solidFill>
            <a:prstDash val="solid"/>
          </a:ln>
        </p:spPr>
      </p:sp>
      <p:sp>
        <p:nvSpPr>
          <p:cNvPr id="3" name="Shape 1"/>
          <p:cNvSpPr/>
          <p:nvPr/>
        </p:nvSpPr>
        <p:spPr>
          <a:xfrm>
            <a:off x="0" y="0"/>
            <a:ext cx="54864" cy="658368"/>
          </a:xfrm>
          <a:prstGeom prst="rect">
            <a:avLst/>
          </a:prstGeom>
          <a:solidFill>
            <a:srgbClr val="E8A020"/>
          </a:solidFill>
          <a:ln w="12700">
            <a:solidFill>
              <a:srgbClr val="E8A020"/>
            </a:solidFill>
            <a:prstDash val="solid"/>
          </a:ln>
        </p:spPr>
      </p:sp>
      <p:sp>
        <p:nvSpPr>
          <p:cNvPr id="4" name="Text 2"/>
          <p:cNvSpPr/>
          <p:nvPr/>
        </p:nvSpPr>
        <p:spPr>
          <a:xfrm>
            <a:off x="182880" y="0"/>
            <a:ext cx="6858000" cy="658368"/>
          </a:xfrm>
          <a:prstGeom prst="rect">
            <a:avLst/>
          </a:prstGeom>
          <a:noFill/>
        </p:spPr>
        <p:txBody>
          <a:bodyPr wrap="square" lIns="0" tIns="0" rIns="0" bIns="0" rtlCol="0" anchor="ctr"/>
          <a:lstStyle/>
          <a:p>
            <a:pPr marL="0" indent="0" algn="l">
              <a:buNone/>
            </a:pPr>
            <a:r>
              <a:rPr lang="en-US" sz="2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班组评比维度划分 — 9个班组</a:t>
            </a:r>
            <a:endParaRPr lang="en-US" sz="2000" dirty="0"/>
          </a:p>
        </p:txBody>
      </p:sp>
      <p:sp>
        <p:nvSpPr>
          <p:cNvPr id="5" name="Text 3"/>
          <p:cNvSpPr/>
          <p:nvPr/>
        </p:nvSpPr>
        <p:spPr>
          <a:xfrm>
            <a:off x="7132320" y="91440"/>
            <a:ext cx="1920240" cy="457200"/>
          </a:xfrm>
          <a:prstGeom prst="rect">
            <a:avLst/>
          </a:prstGeom>
          <a:noFill/>
        </p:spPr>
        <p:txBody>
          <a:bodyPr wrap="square" lIns="0" tIns="0" rIns="0" bIns="0" rtlCol="0" anchor="ctr"/>
          <a:lstStyle/>
          <a:p>
            <a:pPr marL="0" indent="0" algn="r">
              <a:buNone/>
            </a:pPr>
            <a:r>
              <a:rPr lang="en-US" sz="1100" dirty="0">
                <a:solidFill>
                  <a:srgbClr val="8BAAD0"/>
                </a:solidFill>
                <a:latin typeface="微软雅黑" panose="020B0503020204020204" pitchFamily="34" charset="-122"/>
                <a:ea typeface="微软雅黑" panose="020B0503020204020204" pitchFamily="34" charset="-122"/>
                <a:cs typeface="微软雅黑" panose="020B0503020204020204" pitchFamily="34" charset="-120"/>
              </a:rPr>
              <a:t>04 评比维度</a:t>
            </a:r>
            <a:endParaRPr lang="en-US" sz="1100" dirty="0"/>
          </a:p>
        </p:txBody>
      </p:sp>
      <p:sp>
        <p:nvSpPr>
          <p:cNvPr id="6" name="Shape 4"/>
          <p:cNvSpPr/>
          <p:nvPr/>
        </p:nvSpPr>
        <p:spPr>
          <a:xfrm>
            <a:off x="365760" y="777240"/>
            <a:ext cx="8412480" cy="685800"/>
          </a:xfrm>
          <a:prstGeom prst="rect">
            <a:avLst/>
          </a:prstGeom>
          <a:solidFill>
            <a:srgbClr val="E8EFF8"/>
          </a:solidFill>
          <a:ln w="12700">
            <a:solidFill>
              <a:srgbClr val="C0D0E8"/>
            </a:solidFill>
            <a:prstDash val="solid"/>
          </a:ln>
        </p:spPr>
      </p:sp>
      <p:sp>
        <p:nvSpPr>
          <p:cNvPr id="7" name="Shape 5"/>
          <p:cNvSpPr/>
          <p:nvPr/>
        </p:nvSpPr>
        <p:spPr>
          <a:xfrm>
            <a:off x="365760" y="777240"/>
            <a:ext cx="64008" cy="685800"/>
          </a:xfrm>
          <a:prstGeom prst="rect">
            <a:avLst/>
          </a:prstGeom>
          <a:solidFill>
            <a:srgbClr val="E8A020"/>
          </a:solidFill>
          <a:ln w="12700">
            <a:solidFill>
              <a:srgbClr val="E8A020"/>
            </a:solidFill>
            <a:prstDash val="solid"/>
          </a:ln>
        </p:spPr>
      </p:sp>
      <p:sp>
        <p:nvSpPr>
          <p:cNvPr id="8" name="Text 6"/>
          <p:cNvSpPr/>
          <p:nvPr/>
        </p:nvSpPr>
        <p:spPr>
          <a:xfrm>
            <a:off x="548640" y="822960"/>
            <a:ext cx="8046720" cy="594360"/>
          </a:xfrm>
          <a:prstGeom prst="rect">
            <a:avLst/>
          </a:prstGeom>
          <a:noFill/>
        </p:spPr>
        <p:txBody>
          <a:bodyPr wrap="square" lIns="0" tIns="0" rIns="0" bIns="0" rtlCol="0" anchor="ctr"/>
          <a:lstStyle/>
          <a:p>
            <a:pPr marL="0" indent="0">
              <a:buNone/>
            </a:pPr>
            <a:r>
              <a:rPr lang="en-US" sz="1400" b="1"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例行/技术/定检、三个维度、根据基地分不同划分不同优、良、及格名额。</a:t>
            </a:r>
            <a:endParaRPr lang="en-US" sz="1400" dirty="0"/>
          </a:p>
        </p:txBody>
      </p:sp>
      <p:sp>
        <p:nvSpPr>
          <p:cNvPr id="9" name="Text 7"/>
          <p:cNvSpPr/>
          <p:nvPr/>
        </p:nvSpPr>
        <p:spPr>
          <a:xfrm>
            <a:off x="365760" y="1554480"/>
            <a:ext cx="8229600" cy="365760"/>
          </a:xfrm>
          <a:prstGeom prst="rect">
            <a:avLst/>
          </a:prstGeom>
          <a:noFill/>
        </p:spPr>
        <p:txBody>
          <a:bodyPr wrap="square" lIns="0" tIns="0" rIns="0" bIns="0" rtlCol="0" anchor="ctr"/>
          <a:lstStyle/>
          <a:p>
            <a:pPr marL="0" indent="0">
              <a:buNone/>
            </a:pPr>
            <a:r>
              <a:rPr lang="en-US" sz="1400" b="1"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9个班组名额分配</a:t>
            </a:r>
            <a:endParaRPr lang="en-US" sz="1400" dirty="0"/>
          </a:p>
        </p:txBody>
      </p:sp>
      <p:graphicFrame>
        <p:nvGraphicFramePr>
          <p:cNvPr id="11" name="Table 0"/>
          <p:cNvGraphicFramePr>
            <a:graphicFrameLocks noGrp="1"/>
          </p:cNvGraphicFramePr>
          <p:nvPr/>
        </p:nvGraphicFramePr>
        <p:xfrm>
          <a:off x="365760" y="1965960"/>
          <a:ext cx="8412480" cy="1965960"/>
        </p:xfrm>
        <a:graphic>
          <a:graphicData uri="http://schemas.openxmlformats.org/drawingml/2006/table">
            <a:tbl>
              <a:tblPr/>
              <a:tblGrid>
                <a:gridCol w="2011680"/>
                <a:gridCol w="1280160"/>
                <a:gridCol w="1280160"/>
                <a:gridCol w="1280160"/>
                <a:gridCol w="1280160"/>
                <a:gridCol w="1280160"/>
              </a:tblGrid>
              <a:tr h="320040">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基地得分</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优秀</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良好</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及格</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差</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均分</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5.5（含）以上</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7</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4.91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5.1（含）—5.5</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5</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4.86</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4.6（含）—5.1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4.82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4.0（含）—4.6</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3</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4.77</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2.0（含）—4.0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3</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4.66</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2.0以下</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3</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4.57</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2B4A"/>
          </a:solidFill>
          <a:ln w="12700">
            <a:solidFill>
              <a:srgbClr val="1A2B4A"/>
            </a:solidFill>
            <a:prstDash val="solid"/>
          </a:ln>
        </p:spPr>
      </p:sp>
      <p:sp>
        <p:nvSpPr>
          <p:cNvPr id="3" name="Shape 1"/>
          <p:cNvSpPr/>
          <p:nvPr/>
        </p:nvSpPr>
        <p:spPr>
          <a:xfrm>
            <a:off x="0" y="0"/>
            <a:ext cx="54864" cy="658368"/>
          </a:xfrm>
          <a:prstGeom prst="rect">
            <a:avLst/>
          </a:prstGeom>
          <a:solidFill>
            <a:srgbClr val="E8A020"/>
          </a:solidFill>
          <a:ln w="12700">
            <a:solidFill>
              <a:srgbClr val="E8A020"/>
            </a:solidFill>
            <a:prstDash val="solid"/>
          </a:ln>
        </p:spPr>
      </p:sp>
      <p:sp>
        <p:nvSpPr>
          <p:cNvPr id="4" name="Text 2"/>
          <p:cNvSpPr/>
          <p:nvPr/>
        </p:nvSpPr>
        <p:spPr>
          <a:xfrm>
            <a:off x="182880" y="0"/>
            <a:ext cx="6858000" cy="658368"/>
          </a:xfrm>
          <a:prstGeom prst="rect">
            <a:avLst/>
          </a:prstGeom>
          <a:noFill/>
        </p:spPr>
        <p:txBody>
          <a:bodyPr wrap="square" lIns="0" tIns="0" rIns="0" bIns="0" rtlCol="0" anchor="ctr"/>
          <a:lstStyle/>
          <a:p>
            <a:pPr marL="0" indent="0" algn="l">
              <a:buNone/>
            </a:pPr>
            <a:r>
              <a:rPr lang="en-US" sz="2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班组评比名额分配（4个班组 / 3个班组）</a:t>
            </a:r>
            <a:endParaRPr lang="en-US" sz="2000" dirty="0"/>
          </a:p>
        </p:txBody>
      </p:sp>
      <p:sp>
        <p:nvSpPr>
          <p:cNvPr id="5" name="Text 3"/>
          <p:cNvSpPr/>
          <p:nvPr/>
        </p:nvSpPr>
        <p:spPr>
          <a:xfrm>
            <a:off x="7132320" y="91440"/>
            <a:ext cx="1920240" cy="457200"/>
          </a:xfrm>
          <a:prstGeom prst="rect">
            <a:avLst/>
          </a:prstGeom>
          <a:noFill/>
        </p:spPr>
        <p:txBody>
          <a:bodyPr wrap="square" lIns="0" tIns="0" rIns="0" bIns="0" rtlCol="0" anchor="ctr"/>
          <a:lstStyle/>
          <a:p>
            <a:pPr marL="0" indent="0" algn="r">
              <a:buNone/>
            </a:pPr>
            <a:r>
              <a:rPr lang="en-US" sz="1100" dirty="0">
                <a:solidFill>
                  <a:srgbClr val="8BAAD0"/>
                </a:solidFill>
                <a:latin typeface="微软雅黑" panose="020B0503020204020204" pitchFamily="34" charset="-122"/>
                <a:ea typeface="微软雅黑" panose="020B0503020204020204" pitchFamily="34" charset="-122"/>
                <a:cs typeface="微软雅黑" panose="020B0503020204020204" pitchFamily="34" charset="-120"/>
              </a:rPr>
              <a:t>04 评比维度</a:t>
            </a:r>
            <a:endParaRPr lang="en-US" sz="1100" dirty="0"/>
          </a:p>
        </p:txBody>
      </p:sp>
      <p:sp>
        <p:nvSpPr>
          <p:cNvPr id="6" name="Text 4"/>
          <p:cNvSpPr/>
          <p:nvPr/>
        </p:nvSpPr>
        <p:spPr>
          <a:xfrm>
            <a:off x="365760" y="640080"/>
            <a:ext cx="8229600" cy="365760"/>
          </a:xfrm>
          <a:prstGeom prst="rect">
            <a:avLst/>
          </a:prstGeom>
          <a:noFill/>
        </p:spPr>
        <p:txBody>
          <a:bodyPr wrap="square" lIns="0" tIns="0" rIns="0" bIns="0" rtlCol="0" anchor="ctr"/>
          <a:lstStyle/>
          <a:p>
            <a:pPr marL="0" indent="0">
              <a:buNone/>
            </a:pPr>
            <a:r>
              <a:rPr lang="en-US" sz="1400" b="1"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4个班组名额分配</a:t>
            </a:r>
            <a:endParaRPr lang="en-US" sz="1400" dirty="0"/>
          </a:p>
        </p:txBody>
      </p:sp>
      <p:graphicFrame>
        <p:nvGraphicFramePr>
          <p:cNvPr id="12" name="Table 0"/>
          <p:cNvGraphicFramePr>
            <a:graphicFrameLocks noGrp="1"/>
          </p:cNvGraphicFramePr>
          <p:nvPr/>
        </p:nvGraphicFramePr>
        <p:xfrm>
          <a:off x="365760" y="960120"/>
          <a:ext cx="8412480" cy="1965960"/>
        </p:xfrm>
        <a:graphic>
          <a:graphicData uri="http://schemas.openxmlformats.org/drawingml/2006/table">
            <a:tbl>
              <a:tblPr/>
              <a:tblGrid>
                <a:gridCol w="2011680"/>
                <a:gridCol w="1280160"/>
                <a:gridCol w="1280160"/>
                <a:gridCol w="1280160"/>
                <a:gridCol w="1280160"/>
                <a:gridCol w="1280160"/>
              </a:tblGrid>
              <a:tr h="320040">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基地得分</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优秀</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良好</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及格</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差</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均分</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5.5（含）以上</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3</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4.9</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5.1（含）—5.5</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4.85</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4.6（含）—5.1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4.8</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4.0（含）—4.6</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4.75</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2.0（含）—4.0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4.6</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2.0以下</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4.55</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r>
            </a:tbl>
          </a:graphicData>
        </a:graphic>
      </p:graphicFrame>
      <p:sp>
        <p:nvSpPr>
          <p:cNvPr id="8" name="Text 5"/>
          <p:cNvSpPr/>
          <p:nvPr/>
        </p:nvSpPr>
        <p:spPr>
          <a:xfrm>
            <a:off x="365760" y="2926080"/>
            <a:ext cx="8229600" cy="365760"/>
          </a:xfrm>
          <a:prstGeom prst="rect">
            <a:avLst/>
          </a:prstGeom>
          <a:noFill/>
        </p:spPr>
        <p:txBody>
          <a:bodyPr wrap="square" lIns="0" tIns="0" rIns="0" bIns="0" rtlCol="0" anchor="ctr"/>
          <a:lstStyle/>
          <a:p>
            <a:pPr marL="0" indent="0">
              <a:buNone/>
            </a:pPr>
            <a:r>
              <a:rPr lang="en-US" sz="1400" b="1"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3个班组名额分配</a:t>
            </a:r>
            <a:endParaRPr lang="en-US" sz="1400" dirty="0"/>
          </a:p>
        </p:txBody>
      </p:sp>
      <p:graphicFrame>
        <p:nvGraphicFramePr>
          <p:cNvPr id="23" name="Table 1"/>
          <p:cNvGraphicFramePr>
            <a:graphicFrameLocks noGrp="1"/>
          </p:cNvGraphicFramePr>
          <p:nvPr/>
        </p:nvGraphicFramePr>
        <p:xfrm>
          <a:off x="365760" y="3227705"/>
          <a:ext cx="8412480" cy="1965960"/>
        </p:xfrm>
        <a:graphic>
          <a:graphicData uri="http://schemas.openxmlformats.org/drawingml/2006/table">
            <a:tbl>
              <a:tblPr/>
              <a:tblGrid>
                <a:gridCol w="2011680"/>
                <a:gridCol w="1280160"/>
                <a:gridCol w="1280160"/>
                <a:gridCol w="1280160"/>
                <a:gridCol w="1280160"/>
                <a:gridCol w="1280160"/>
              </a:tblGrid>
              <a:tr h="320040">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基地得分</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优秀</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良好</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及格</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差</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均分</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5.5（含）以上</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3</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4.95</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5.1（含）—5.5</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4.88</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4.6（含）—5.1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4.82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4.0（含）—4.6</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4.75</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2.0（含）—4.0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4.62</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2.0以下</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4.55</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A2B4A"/>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E8A020"/>
          </a:solidFill>
          <a:ln w="12700">
            <a:solidFill>
              <a:srgbClr val="E8A020"/>
            </a:solidFill>
            <a:prstDash val="solid"/>
          </a:ln>
        </p:spPr>
      </p:sp>
      <p:sp>
        <p:nvSpPr>
          <p:cNvPr id="3" name="Shape 1"/>
          <p:cNvSpPr/>
          <p:nvPr/>
        </p:nvSpPr>
        <p:spPr>
          <a:xfrm>
            <a:off x="0" y="2011680"/>
            <a:ext cx="9144000" cy="1097280"/>
          </a:xfrm>
          <a:prstGeom prst="rect">
            <a:avLst/>
          </a:prstGeom>
          <a:solidFill>
            <a:srgbClr val="0F1E36"/>
          </a:solidFill>
          <a:ln w="12700">
            <a:solidFill>
              <a:srgbClr val="0F1E36"/>
            </a:solidFill>
            <a:prstDash val="solid"/>
          </a:ln>
        </p:spPr>
      </p:sp>
      <p:sp>
        <p:nvSpPr>
          <p:cNvPr id="5" name="Text 3"/>
          <p:cNvSpPr/>
          <p:nvPr/>
        </p:nvSpPr>
        <p:spPr>
          <a:xfrm>
            <a:off x="1737360" y="2176272"/>
            <a:ext cx="6949440" cy="685800"/>
          </a:xfrm>
          <a:prstGeom prst="rect">
            <a:avLst/>
          </a:prstGeom>
          <a:noFill/>
        </p:spPr>
        <p:txBody>
          <a:bodyPr wrap="square" lIns="0" tIns="0" rIns="0" bIns="0" rtlCol="0" anchor="ctr"/>
          <a:lstStyle/>
          <a:p>
            <a:pPr marL="0" indent="0" algn="l">
              <a:buNone/>
            </a:pPr>
            <a:r>
              <a:rPr lang="en-US" sz="3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评比细则（①—⑨）</a:t>
            </a:r>
            <a:endParaRPr lang="en-US" sz="3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2B4A"/>
          </a:solidFill>
          <a:ln w="12700">
            <a:solidFill>
              <a:srgbClr val="1A2B4A"/>
            </a:solidFill>
            <a:prstDash val="solid"/>
          </a:ln>
        </p:spPr>
      </p:sp>
      <p:sp>
        <p:nvSpPr>
          <p:cNvPr id="3" name="Shape 1"/>
          <p:cNvSpPr/>
          <p:nvPr/>
        </p:nvSpPr>
        <p:spPr>
          <a:xfrm>
            <a:off x="0" y="0"/>
            <a:ext cx="54864" cy="658368"/>
          </a:xfrm>
          <a:prstGeom prst="rect">
            <a:avLst/>
          </a:prstGeom>
          <a:solidFill>
            <a:srgbClr val="E8A020"/>
          </a:solidFill>
          <a:ln w="12700">
            <a:solidFill>
              <a:srgbClr val="E8A020"/>
            </a:solidFill>
            <a:prstDash val="solid"/>
          </a:ln>
        </p:spPr>
      </p:sp>
      <p:sp>
        <p:nvSpPr>
          <p:cNvPr id="4" name="Text 2"/>
          <p:cNvSpPr/>
          <p:nvPr/>
        </p:nvSpPr>
        <p:spPr>
          <a:xfrm>
            <a:off x="182880" y="0"/>
            <a:ext cx="6858000" cy="658368"/>
          </a:xfrm>
          <a:prstGeom prst="rect">
            <a:avLst/>
          </a:prstGeom>
          <a:noFill/>
        </p:spPr>
        <p:txBody>
          <a:bodyPr wrap="square" lIns="0" tIns="0" rIns="0" bIns="0" rtlCol="0" anchor="ctr"/>
          <a:lstStyle/>
          <a:p>
            <a:pPr marL="0" indent="0" algn="l">
              <a:buNone/>
            </a:pPr>
            <a:r>
              <a:rPr lang="en-US" sz="2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细则① 运行加分/扣分</a:t>
            </a:r>
            <a:endParaRPr lang="en-US" sz="2000" dirty="0"/>
          </a:p>
        </p:txBody>
      </p:sp>
      <p:sp>
        <p:nvSpPr>
          <p:cNvPr id="5" name="Text 3"/>
          <p:cNvSpPr/>
          <p:nvPr/>
        </p:nvSpPr>
        <p:spPr>
          <a:xfrm>
            <a:off x="7132320" y="91440"/>
            <a:ext cx="1920240" cy="457200"/>
          </a:xfrm>
          <a:prstGeom prst="rect">
            <a:avLst/>
          </a:prstGeom>
          <a:noFill/>
        </p:spPr>
        <p:txBody>
          <a:bodyPr wrap="square" lIns="0" tIns="0" rIns="0" bIns="0" rtlCol="0" anchor="ctr"/>
          <a:lstStyle/>
          <a:p>
            <a:pPr marL="0" indent="0" algn="r">
              <a:buNone/>
            </a:pPr>
            <a:r>
              <a:rPr lang="en-US" sz="1100" dirty="0">
                <a:solidFill>
                  <a:srgbClr val="8BAAD0"/>
                </a:solidFill>
                <a:latin typeface="微软雅黑" panose="020B0503020204020204" pitchFamily="34" charset="-122"/>
                <a:ea typeface="微软雅黑" panose="020B0503020204020204" pitchFamily="34" charset="-122"/>
                <a:cs typeface="微软雅黑" panose="020B0503020204020204" pitchFamily="34" charset="-120"/>
              </a:rPr>
              <a:t>评比细则</a:t>
            </a:r>
            <a:endParaRPr lang="en-US" sz="1100" dirty="0"/>
          </a:p>
        </p:txBody>
      </p:sp>
      <p:sp>
        <p:nvSpPr>
          <p:cNvPr id="6" name="Shape 4"/>
          <p:cNvSpPr/>
          <p:nvPr/>
        </p:nvSpPr>
        <p:spPr>
          <a:xfrm>
            <a:off x="365760" y="822960"/>
            <a:ext cx="8412480" cy="2286000"/>
          </a:xfrm>
          <a:prstGeom prst="rect">
            <a:avLst/>
          </a:prstGeom>
          <a:solidFill>
            <a:srgbClr val="EEF2F9"/>
          </a:solidFill>
          <a:ln w="12700">
            <a:solidFill>
              <a:srgbClr val="B8CCE8"/>
            </a:solidFill>
            <a:prstDash val="solid"/>
          </a:ln>
        </p:spPr>
      </p:sp>
      <p:sp>
        <p:nvSpPr>
          <p:cNvPr id="7" name="Shape 5"/>
          <p:cNvSpPr/>
          <p:nvPr/>
        </p:nvSpPr>
        <p:spPr>
          <a:xfrm>
            <a:off x="365760" y="822960"/>
            <a:ext cx="64008" cy="2286000"/>
          </a:xfrm>
          <a:prstGeom prst="rect">
            <a:avLst/>
          </a:prstGeom>
          <a:solidFill>
            <a:srgbClr val="1A4A8A"/>
          </a:solidFill>
          <a:ln w="12700">
            <a:solidFill>
              <a:srgbClr val="1A4A8A"/>
            </a:solidFill>
            <a:prstDash val="solid"/>
          </a:ln>
        </p:spPr>
      </p:sp>
      <p:sp>
        <p:nvSpPr>
          <p:cNvPr id="8" name="Text 6"/>
          <p:cNvSpPr/>
          <p:nvPr/>
        </p:nvSpPr>
        <p:spPr>
          <a:xfrm>
            <a:off x="548640" y="868680"/>
            <a:ext cx="8046720" cy="365760"/>
          </a:xfrm>
          <a:prstGeom prst="rect">
            <a:avLst/>
          </a:prstGeom>
          <a:noFill/>
        </p:spPr>
        <p:txBody>
          <a:bodyPr wrap="square" lIns="0" tIns="0" rIns="0" bIns="0" rtlCol="0" anchor="ctr"/>
          <a:lstStyle/>
          <a:p>
            <a:pPr marL="0" indent="0">
              <a:buNone/>
            </a:pPr>
            <a:r>
              <a:rPr lang="en-US" sz="1600" b="1" dirty="0">
                <a:solidFill>
                  <a:srgbClr val="1A4A8A"/>
                </a:solidFill>
                <a:latin typeface="微软雅黑" panose="020B0503020204020204" pitchFamily="34" charset="-122"/>
                <a:ea typeface="微软雅黑" panose="020B0503020204020204" pitchFamily="34" charset="-122"/>
                <a:cs typeface="微软雅黑" panose="020B0503020204020204" pitchFamily="34" charset="-120"/>
              </a:rPr>
              <a:t>① 运行加分/扣分</a:t>
            </a:r>
            <a:endParaRPr lang="en-US" sz="1600" dirty="0"/>
          </a:p>
        </p:txBody>
      </p:sp>
      <p:sp>
        <p:nvSpPr>
          <p:cNvPr id="9" name="Text 7"/>
          <p:cNvSpPr/>
          <p:nvPr/>
        </p:nvSpPr>
        <p:spPr>
          <a:xfrm>
            <a:off x="548640" y="1280160"/>
            <a:ext cx="8046720" cy="320040"/>
          </a:xfrm>
          <a:prstGeom prst="rect">
            <a:avLst/>
          </a:prstGeom>
          <a:noFill/>
        </p:spPr>
        <p:txBody>
          <a:bodyPr wrap="square" lIns="0" tIns="0" rIns="0" bIns="0" rtlCol="0" anchor="ctr"/>
          <a:lstStyle/>
          <a:p>
            <a:pPr marL="0" indent="0">
              <a:buNone/>
            </a:pPr>
            <a:r>
              <a:rPr lang="en-US" sz="1300" b="1"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加/扣分说明</a:t>
            </a:r>
            <a:endParaRPr lang="en-US" sz="1300" dirty="0"/>
          </a:p>
        </p:txBody>
      </p:sp>
      <p:sp>
        <p:nvSpPr>
          <p:cNvPr id="10" name="Text 8"/>
          <p:cNvSpPr/>
          <p:nvPr/>
        </p:nvSpPr>
        <p:spPr>
          <a:xfrm>
            <a:off x="548640" y="1645920"/>
            <a:ext cx="8046720" cy="1280160"/>
          </a:xfrm>
          <a:prstGeom prst="rect">
            <a:avLst/>
          </a:prstGeom>
          <a:noFill/>
        </p:spPr>
        <p:txBody>
          <a:bodyPr wrap="square" lIns="0" tIns="0" rIns="0" bIns="0" rtlCol="0" anchor="ctr"/>
          <a:lstStyle/>
          <a:p>
            <a:pPr marL="0" indent="0">
              <a:lnSpc>
                <a:spcPct val="150000"/>
              </a:lnSpc>
              <a:buNone/>
            </a:pPr>
            <a:r>
              <a:rPr lang="en-US" sz="15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单运行加分、扣分按MCC通过的加扣分数值比例为依据进行调整，每次扣分/加分0.1—0.3之间。</a:t>
            </a:r>
            <a:endParaRPr lang="en-US" sz="1500" dirty="0"/>
          </a:p>
        </p:txBody>
      </p:sp>
      <p:sp>
        <p:nvSpPr>
          <p:cNvPr id="11" name="Shape 9"/>
          <p:cNvSpPr/>
          <p:nvPr/>
        </p:nvSpPr>
        <p:spPr>
          <a:xfrm>
            <a:off x="365760" y="3291840"/>
            <a:ext cx="8412480" cy="1371600"/>
          </a:xfrm>
          <a:prstGeom prst="rect">
            <a:avLst/>
          </a:prstGeom>
          <a:solidFill>
            <a:srgbClr val="FFF8E7"/>
          </a:solidFill>
          <a:ln w="12700">
            <a:solidFill>
              <a:srgbClr val="F0D080"/>
            </a:solidFill>
            <a:prstDash val="solid"/>
          </a:ln>
        </p:spPr>
      </p:sp>
      <p:sp>
        <p:nvSpPr>
          <p:cNvPr id="12" name="Shape 10"/>
          <p:cNvSpPr/>
          <p:nvPr/>
        </p:nvSpPr>
        <p:spPr>
          <a:xfrm>
            <a:off x="365760" y="3291840"/>
            <a:ext cx="64008" cy="1371600"/>
          </a:xfrm>
          <a:prstGeom prst="rect">
            <a:avLst/>
          </a:prstGeom>
          <a:solidFill>
            <a:srgbClr val="E8A020"/>
          </a:solidFill>
          <a:ln w="12700">
            <a:solidFill>
              <a:srgbClr val="E8A020"/>
            </a:solidFill>
            <a:prstDash val="solid"/>
          </a:ln>
        </p:spPr>
      </p:sp>
      <p:sp>
        <p:nvSpPr>
          <p:cNvPr id="13" name="Text 11"/>
          <p:cNvSpPr/>
          <p:nvPr/>
        </p:nvSpPr>
        <p:spPr>
          <a:xfrm>
            <a:off x="548640" y="3337560"/>
            <a:ext cx="8046720" cy="320040"/>
          </a:xfrm>
          <a:prstGeom prst="rect">
            <a:avLst/>
          </a:prstGeom>
          <a:noFill/>
        </p:spPr>
        <p:txBody>
          <a:bodyPr wrap="square" lIns="0" tIns="0" rIns="0" bIns="0" rtlCol="0" anchor="ctr"/>
          <a:lstStyle/>
          <a:p>
            <a:pPr marL="0" indent="0">
              <a:buNone/>
            </a:pPr>
            <a:r>
              <a:rPr lang="en-US" sz="1300" b="1" dirty="0">
                <a:solidFill>
                  <a:srgbClr val="C07010"/>
                </a:solidFill>
                <a:latin typeface="微软雅黑" panose="020B0503020204020204" pitchFamily="34" charset="-122"/>
                <a:ea typeface="微软雅黑" panose="020B0503020204020204" pitchFamily="34" charset="-122"/>
                <a:cs typeface="微软雅黑" panose="020B0503020204020204" pitchFamily="34" charset="-120"/>
              </a:rPr>
              <a:t>关键要点</a:t>
            </a:r>
            <a:endParaRPr lang="en-US" sz="1300" dirty="0"/>
          </a:p>
        </p:txBody>
      </p:sp>
      <p:sp>
        <p:nvSpPr>
          <p:cNvPr id="14" name="Text 12"/>
          <p:cNvSpPr/>
          <p:nvPr/>
        </p:nvSpPr>
        <p:spPr>
          <a:xfrm>
            <a:off x="548640" y="3703320"/>
            <a:ext cx="8046720" cy="914400"/>
          </a:xfrm>
          <a:prstGeom prst="rect">
            <a:avLst/>
          </a:prstGeom>
          <a:noFill/>
        </p:spPr>
        <p:txBody>
          <a:bodyPr wrap="square" lIns="0" tIns="0" rIns="0" bIns="0" rtlCol="0" anchor="ctr"/>
          <a:lstStyle/>
          <a:p>
            <a:pPr marL="0" indent="0">
              <a:lnSpc>
                <a:spcPct val="140000"/>
              </a:lnSpc>
              <a:buNone/>
            </a:pPr>
            <a:r>
              <a:rPr lang="en-US" sz="14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依据：MCC通过的加扣分数值比例</a:t>
            </a:r>
            <a:endParaRPr lang="en-US" sz="1400" dirty="0"/>
          </a:p>
          <a:p>
            <a:pPr marL="0" indent="0">
              <a:lnSpc>
                <a:spcPct val="140000"/>
              </a:lnSpc>
              <a:buNone/>
            </a:pPr>
            <a:r>
              <a:rPr lang="en-US" sz="14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调整范围：每次 0.1 — 0.3 分</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2B4A"/>
          </a:solidFill>
          <a:ln w="12700">
            <a:solidFill>
              <a:srgbClr val="1A2B4A"/>
            </a:solidFill>
            <a:prstDash val="solid"/>
          </a:ln>
        </p:spPr>
      </p:sp>
      <p:sp>
        <p:nvSpPr>
          <p:cNvPr id="3" name="Shape 1"/>
          <p:cNvSpPr/>
          <p:nvPr/>
        </p:nvSpPr>
        <p:spPr>
          <a:xfrm>
            <a:off x="0" y="0"/>
            <a:ext cx="54864" cy="658368"/>
          </a:xfrm>
          <a:prstGeom prst="rect">
            <a:avLst/>
          </a:prstGeom>
          <a:solidFill>
            <a:srgbClr val="E8A020"/>
          </a:solidFill>
          <a:ln w="12700">
            <a:solidFill>
              <a:srgbClr val="E8A020"/>
            </a:solidFill>
            <a:prstDash val="solid"/>
          </a:ln>
        </p:spPr>
      </p:sp>
      <p:sp>
        <p:nvSpPr>
          <p:cNvPr id="4" name="Text 2"/>
          <p:cNvSpPr/>
          <p:nvPr/>
        </p:nvSpPr>
        <p:spPr>
          <a:xfrm>
            <a:off x="182880" y="0"/>
            <a:ext cx="6858000" cy="658368"/>
          </a:xfrm>
          <a:prstGeom prst="rect">
            <a:avLst/>
          </a:prstGeom>
          <a:noFill/>
        </p:spPr>
        <p:txBody>
          <a:bodyPr wrap="square" lIns="0" tIns="0" rIns="0" bIns="0" rtlCol="0" anchor="ctr"/>
          <a:lstStyle/>
          <a:p>
            <a:pPr marL="0" indent="0" algn="l">
              <a:buNone/>
            </a:pPr>
            <a:r>
              <a:rPr lang="en-US" sz="2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细则② 标兵</a:t>
            </a:r>
            <a:endParaRPr lang="en-US" sz="2000" dirty="0"/>
          </a:p>
        </p:txBody>
      </p:sp>
      <p:sp>
        <p:nvSpPr>
          <p:cNvPr id="5" name="Text 3"/>
          <p:cNvSpPr/>
          <p:nvPr/>
        </p:nvSpPr>
        <p:spPr>
          <a:xfrm>
            <a:off x="7132320" y="91440"/>
            <a:ext cx="1920240" cy="457200"/>
          </a:xfrm>
          <a:prstGeom prst="rect">
            <a:avLst/>
          </a:prstGeom>
          <a:noFill/>
        </p:spPr>
        <p:txBody>
          <a:bodyPr wrap="square" lIns="0" tIns="0" rIns="0" bIns="0" rtlCol="0" anchor="ctr"/>
          <a:lstStyle/>
          <a:p>
            <a:pPr marL="0" indent="0" algn="r">
              <a:buNone/>
            </a:pPr>
            <a:r>
              <a:rPr lang="en-US" sz="1100" dirty="0">
                <a:solidFill>
                  <a:srgbClr val="8BAAD0"/>
                </a:solidFill>
                <a:latin typeface="微软雅黑" panose="020B0503020204020204" pitchFamily="34" charset="-122"/>
                <a:ea typeface="微软雅黑" panose="020B0503020204020204" pitchFamily="34" charset="-122"/>
                <a:cs typeface="微软雅黑" panose="020B0503020204020204" pitchFamily="34" charset="-120"/>
              </a:rPr>
              <a:t>评比细则</a:t>
            </a:r>
            <a:endParaRPr lang="en-US" sz="1100" dirty="0"/>
          </a:p>
        </p:txBody>
      </p:sp>
      <p:sp>
        <p:nvSpPr>
          <p:cNvPr id="6" name="Shape 4"/>
          <p:cNvSpPr/>
          <p:nvPr/>
        </p:nvSpPr>
        <p:spPr>
          <a:xfrm>
            <a:off x="365760" y="822960"/>
            <a:ext cx="8412480" cy="1828800"/>
          </a:xfrm>
          <a:prstGeom prst="rect">
            <a:avLst/>
          </a:prstGeom>
          <a:solidFill>
            <a:srgbClr val="E8F5EE"/>
          </a:solidFill>
          <a:ln w="12700">
            <a:solidFill>
              <a:srgbClr val="A0D8B8"/>
            </a:solidFill>
            <a:prstDash val="solid"/>
          </a:ln>
        </p:spPr>
      </p:sp>
      <p:sp>
        <p:nvSpPr>
          <p:cNvPr id="7" name="Shape 5"/>
          <p:cNvSpPr/>
          <p:nvPr/>
        </p:nvSpPr>
        <p:spPr>
          <a:xfrm>
            <a:off x="365760" y="822960"/>
            <a:ext cx="64008" cy="1828800"/>
          </a:xfrm>
          <a:prstGeom prst="rect">
            <a:avLst/>
          </a:prstGeom>
          <a:solidFill>
            <a:srgbClr val="1A6E3A"/>
          </a:solidFill>
          <a:ln w="12700">
            <a:solidFill>
              <a:srgbClr val="1A6E3A"/>
            </a:solidFill>
            <a:prstDash val="solid"/>
          </a:ln>
        </p:spPr>
      </p:sp>
      <p:sp>
        <p:nvSpPr>
          <p:cNvPr id="8" name="Text 6"/>
          <p:cNvSpPr/>
          <p:nvPr/>
        </p:nvSpPr>
        <p:spPr>
          <a:xfrm>
            <a:off x="548640" y="868680"/>
            <a:ext cx="8046720" cy="365760"/>
          </a:xfrm>
          <a:prstGeom prst="rect">
            <a:avLst/>
          </a:prstGeom>
          <a:noFill/>
        </p:spPr>
        <p:txBody>
          <a:bodyPr wrap="square" lIns="0" tIns="0" rIns="0" bIns="0" rtlCol="0" anchor="ctr"/>
          <a:lstStyle/>
          <a:p>
            <a:pPr marL="0" indent="0">
              <a:buNone/>
            </a:pPr>
            <a:r>
              <a:rPr lang="en-US" sz="1600" b="1" dirty="0">
                <a:solidFill>
                  <a:srgbClr val="1A6E3A"/>
                </a:solidFill>
                <a:latin typeface="微软雅黑" panose="020B0503020204020204" pitchFamily="34" charset="-122"/>
                <a:ea typeface="微软雅黑" panose="020B0503020204020204" pitchFamily="34" charset="-122"/>
                <a:cs typeface="微软雅黑" panose="020B0503020204020204" pitchFamily="34" charset="-120"/>
              </a:rPr>
              <a:t>② 标兵</a:t>
            </a:r>
            <a:endParaRPr lang="en-US" sz="1600" dirty="0"/>
          </a:p>
        </p:txBody>
      </p:sp>
      <p:sp>
        <p:nvSpPr>
          <p:cNvPr id="9" name="Text 7"/>
          <p:cNvSpPr/>
          <p:nvPr/>
        </p:nvSpPr>
        <p:spPr>
          <a:xfrm>
            <a:off x="548640" y="1325880"/>
            <a:ext cx="8046720" cy="1097280"/>
          </a:xfrm>
          <a:prstGeom prst="rect">
            <a:avLst/>
          </a:prstGeom>
          <a:noFill/>
        </p:spPr>
        <p:txBody>
          <a:bodyPr wrap="square" lIns="0" tIns="0" rIns="0" bIns="0" rtlCol="0" anchor="ctr"/>
          <a:lstStyle/>
          <a:p>
            <a:pPr marL="0" indent="0">
              <a:lnSpc>
                <a:spcPct val="150000"/>
              </a:lnSpc>
              <a:buNone/>
            </a:pPr>
            <a:r>
              <a:rPr lang="en-US" sz="18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安全标兵 &amp; 运行标兵：加分0.2。</a:t>
            </a:r>
            <a:endParaRPr lang="en-US" sz="1800" dirty="0"/>
          </a:p>
        </p:txBody>
      </p:sp>
      <p:sp>
        <p:nvSpPr>
          <p:cNvPr id="10" name="Shape 8"/>
          <p:cNvSpPr/>
          <p:nvPr/>
        </p:nvSpPr>
        <p:spPr>
          <a:xfrm>
            <a:off x="365760" y="2834640"/>
            <a:ext cx="4023360" cy="1371600"/>
          </a:xfrm>
          <a:prstGeom prst="rect">
            <a:avLst/>
          </a:prstGeom>
          <a:solidFill>
            <a:srgbClr val="E8F5EE"/>
          </a:solidFill>
          <a:ln w="12700">
            <a:solidFill>
              <a:srgbClr val="1A6E3A">
                <a:alpha val="60000"/>
              </a:srgbClr>
            </a:solidFill>
            <a:prstDash val="solid"/>
          </a:ln>
        </p:spPr>
      </p:sp>
      <p:sp>
        <p:nvSpPr>
          <p:cNvPr id="11" name="Shape 9"/>
          <p:cNvSpPr/>
          <p:nvPr/>
        </p:nvSpPr>
        <p:spPr>
          <a:xfrm>
            <a:off x="365760" y="2834640"/>
            <a:ext cx="4023360" cy="457200"/>
          </a:xfrm>
          <a:prstGeom prst="rect">
            <a:avLst/>
          </a:prstGeom>
          <a:solidFill>
            <a:srgbClr val="1A6E3A"/>
          </a:solidFill>
          <a:ln w="12700">
            <a:solidFill>
              <a:srgbClr val="1A6E3A"/>
            </a:solidFill>
            <a:prstDash val="solid"/>
          </a:ln>
        </p:spPr>
      </p:sp>
      <p:sp>
        <p:nvSpPr>
          <p:cNvPr id="12" name="Text 10"/>
          <p:cNvSpPr/>
          <p:nvPr/>
        </p:nvSpPr>
        <p:spPr>
          <a:xfrm>
            <a:off x="502920" y="2871216"/>
            <a:ext cx="3749040" cy="384048"/>
          </a:xfrm>
          <a:prstGeom prst="rect">
            <a:avLst/>
          </a:prstGeom>
          <a:noFill/>
        </p:spPr>
        <p:txBody>
          <a:bodyPr wrap="square" lIns="0" tIns="0" rIns="0" bIns="0" rtlCol="0" anchor="ctr"/>
          <a:lstStyle/>
          <a:p>
            <a:pPr marL="0" indent="0">
              <a:buNone/>
            </a:pPr>
            <a:r>
              <a:rPr lang="en-US" sz="15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安全标兵</a:t>
            </a:r>
            <a:endParaRPr lang="en-US" sz="1500" dirty="0"/>
          </a:p>
        </p:txBody>
      </p:sp>
      <p:sp>
        <p:nvSpPr>
          <p:cNvPr id="13" name="Text 11"/>
          <p:cNvSpPr/>
          <p:nvPr/>
        </p:nvSpPr>
        <p:spPr>
          <a:xfrm>
            <a:off x="502920" y="3383280"/>
            <a:ext cx="3749040" cy="731520"/>
          </a:xfrm>
          <a:prstGeom prst="rect">
            <a:avLst/>
          </a:prstGeom>
          <a:noFill/>
        </p:spPr>
        <p:txBody>
          <a:bodyPr wrap="square" lIns="0" tIns="0" rIns="0" bIns="0" rtlCol="0" anchor="ctr"/>
          <a:lstStyle/>
          <a:p>
            <a:pPr marL="0" indent="0">
              <a:lnSpc>
                <a:spcPct val="135000"/>
              </a:lnSpc>
              <a:buNone/>
            </a:pPr>
            <a:r>
              <a:rPr lang="en-US" sz="13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在安全工作方面表现突出</a:t>
            </a:r>
            <a:endParaRPr lang="en-US" sz="1300" dirty="0"/>
          </a:p>
          <a:p>
            <a:pPr marL="0" indent="0">
              <a:lnSpc>
                <a:spcPct val="135000"/>
              </a:lnSpc>
              <a:buNone/>
            </a:pPr>
            <a:r>
              <a:rPr lang="en-US" sz="13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获得安全标兵称号</a:t>
            </a:r>
            <a:endParaRPr lang="en-US" sz="1300" dirty="0"/>
          </a:p>
        </p:txBody>
      </p:sp>
      <p:sp>
        <p:nvSpPr>
          <p:cNvPr id="14" name="Shape 12"/>
          <p:cNvSpPr/>
          <p:nvPr/>
        </p:nvSpPr>
        <p:spPr>
          <a:xfrm>
            <a:off x="4572000" y="2834640"/>
            <a:ext cx="4023360" cy="1371600"/>
          </a:xfrm>
          <a:prstGeom prst="rect">
            <a:avLst/>
          </a:prstGeom>
          <a:solidFill>
            <a:srgbClr val="EEF2F9"/>
          </a:solidFill>
          <a:ln w="12700">
            <a:solidFill>
              <a:srgbClr val="1A4A8A">
                <a:alpha val="60000"/>
              </a:srgbClr>
            </a:solidFill>
            <a:prstDash val="solid"/>
          </a:ln>
        </p:spPr>
      </p:sp>
      <p:sp>
        <p:nvSpPr>
          <p:cNvPr id="15" name="Shape 13"/>
          <p:cNvSpPr/>
          <p:nvPr/>
        </p:nvSpPr>
        <p:spPr>
          <a:xfrm>
            <a:off x="4572000" y="2834640"/>
            <a:ext cx="4023360" cy="457200"/>
          </a:xfrm>
          <a:prstGeom prst="rect">
            <a:avLst/>
          </a:prstGeom>
          <a:solidFill>
            <a:srgbClr val="1A4A8A"/>
          </a:solidFill>
          <a:ln w="12700">
            <a:solidFill>
              <a:srgbClr val="1A4A8A"/>
            </a:solidFill>
            <a:prstDash val="solid"/>
          </a:ln>
        </p:spPr>
      </p:sp>
      <p:sp>
        <p:nvSpPr>
          <p:cNvPr id="16" name="Text 14"/>
          <p:cNvSpPr/>
          <p:nvPr/>
        </p:nvSpPr>
        <p:spPr>
          <a:xfrm>
            <a:off x="4709160" y="2871216"/>
            <a:ext cx="3749040" cy="384048"/>
          </a:xfrm>
          <a:prstGeom prst="rect">
            <a:avLst/>
          </a:prstGeom>
          <a:noFill/>
        </p:spPr>
        <p:txBody>
          <a:bodyPr wrap="square" lIns="0" tIns="0" rIns="0" bIns="0" rtlCol="0" anchor="ctr"/>
          <a:lstStyle/>
          <a:p>
            <a:pPr marL="0" indent="0">
              <a:buNone/>
            </a:pPr>
            <a:r>
              <a:rPr lang="en-US" sz="15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运行标兵</a:t>
            </a:r>
            <a:endParaRPr lang="en-US" sz="1500" dirty="0"/>
          </a:p>
        </p:txBody>
      </p:sp>
      <p:sp>
        <p:nvSpPr>
          <p:cNvPr id="17" name="Text 15"/>
          <p:cNvSpPr/>
          <p:nvPr/>
        </p:nvSpPr>
        <p:spPr>
          <a:xfrm>
            <a:off x="4709160" y="3383280"/>
            <a:ext cx="3749040" cy="731520"/>
          </a:xfrm>
          <a:prstGeom prst="rect">
            <a:avLst/>
          </a:prstGeom>
          <a:noFill/>
        </p:spPr>
        <p:txBody>
          <a:bodyPr wrap="square" lIns="0" tIns="0" rIns="0" bIns="0" rtlCol="0" anchor="ctr"/>
          <a:lstStyle/>
          <a:p>
            <a:pPr marL="0" indent="0">
              <a:lnSpc>
                <a:spcPct val="135000"/>
              </a:lnSpc>
              <a:buNone/>
            </a:pPr>
            <a:r>
              <a:rPr lang="en-US" sz="13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在运行保障方面表现突出</a:t>
            </a:r>
            <a:endParaRPr lang="en-US" sz="1300" dirty="0"/>
          </a:p>
          <a:p>
            <a:pPr marL="0" indent="0">
              <a:lnSpc>
                <a:spcPct val="135000"/>
              </a:lnSpc>
              <a:buNone/>
            </a:pPr>
            <a:r>
              <a:rPr lang="en-US" sz="13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获得运行标兵称号</a:t>
            </a:r>
            <a:endParaRPr lang="en-US" sz="1300" dirty="0"/>
          </a:p>
        </p:txBody>
      </p:sp>
      <p:sp>
        <p:nvSpPr>
          <p:cNvPr id="18" name="Shape 16"/>
          <p:cNvSpPr/>
          <p:nvPr/>
        </p:nvSpPr>
        <p:spPr>
          <a:xfrm>
            <a:off x="3200400" y="4343400"/>
            <a:ext cx="2743200" cy="411480"/>
          </a:xfrm>
          <a:prstGeom prst="rect">
            <a:avLst/>
          </a:prstGeom>
          <a:solidFill>
            <a:srgbClr val="E8A020"/>
          </a:solidFill>
          <a:ln w="12700">
            <a:solidFill>
              <a:srgbClr val="E8A020"/>
            </a:solidFill>
            <a:prstDash val="solid"/>
          </a:ln>
        </p:spPr>
      </p:sp>
      <p:sp>
        <p:nvSpPr>
          <p:cNvPr id="19" name="Text 17"/>
          <p:cNvSpPr/>
          <p:nvPr/>
        </p:nvSpPr>
        <p:spPr>
          <a:xfrm>
            <a:off x="3200400" y="4343400"/>
            <a:ext cx="2743200" cy="411480"/>
          </a:xfrm>
          <a:prstGeom prst="rect">
            <a:avLst/>
          </a:prstGeom>
          <a:noFill/>
        </p:spPr>
        <p:txBody>
          <a:bodyPr wrap="square" lIns="0" tIns="0" rIns="0" bIns="0" rtlCol="0" anchor="ctr"/>
          <a:lstStyle/>
          <a:p>
            <a:pPr marL="0" indent="0" algn="ctr">
              <a:buNone/>
            </a:pPr>
            <a:r>
              <a:rPr lang="en-US" sz="16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加分 0.2</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2B4A"/>
          </a:solidFill>
          <a:ln w="12700">
            <a:solidFill>
              <a:srgbClr val="1A2B4A"/>
            </a:solidFill>
            <a:prstDash val="solid"/>
          </a:ln>
        </p:spPr>
      </p:sp>
      <p:sp>
        <p:nvSpPr>
          <p:cNvPr id="3" name="Shape 1"/>
          <p:cNvSpPr/>
          <p:nvPr/>
        </p:nvSpPr>
        <p:spPr>
          <a:xfrm>
            <a:off x="0" y="0"/>
            <a:ext cx="54864" cy="658368"/>
          </a:xfrm>
          <a:prstGeom prst="rect">
            <a:avLst/>
          </a:prstGeom>
          <a:solidFill>
            <a:srgbClr val="E8A020"/>
          </a:solidFill>
          <a:ln w="12700">
            <a:solidFill>
              <a:srgbClr val="E8A020"/>
            </a:solidFill>
            <a:prstDash val="solid"/>
          </a:ln>
        </p:spPr>
      </p:sp>
      <p:sp>
        <p:nvSpPr>
          <p:cNvPr id="4" name="Text 2"/>
          <p:cNvSpPr/>
          <p:nvPr/>
        </p:nvSpPr>
        <p:spPr>
          <a:xfrm>
            <a:off x="182880" y="0"/>
            <a:ext cx="6858000" cy="658368"/>
          </a:xfrm>
          <a:prstGeom prst="rect">
            <a:avLst/>
          </a:prstGeom>
          <a:noFill/>
        </p:spPr>
        <p:txBody>
          <a:bodyPr wrap="square" lIns="0" tIns="0" rIns="0" bIns="0" rtlCol="0" anchor="ctr"/>
          <a:lstStyle/>
          <a:p>
            <a:pPr marL="0" indent="0" algn="l">
              <a:buNone/>
            </a:pPr>
            <a:r>
              <a:rPr lang="en-US" sz="2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细则③ 个人纪律</a:t>
            </a:r>
            <a:endParaRPr lang="en-US" sz="2000" dirty="0"/>
          </a:p>
        </p:txBody>
      </p:sp>
      <p:sp>
        <p:nvSpPr>
          <p:cNvPr id="5" name="Text 3"/>
          <p:cNvSpPr/>
          <p:nvPr/>
        </p:nvSpPr>
        <p:spPr>
          <a:xfrm>
            <a:off x="7132320" y="91440"/>
            <a:ext cx="1920240" cy="457200"/>
          </a:xfrm>
          <a:prstGeom prst="rect">
            <a:avLst/>
          </a:prstGeom>
          <a:noFill/>
        </p:spPr>
        <p:txBody>
          <a:bodyPr wrap="square" lIns="0" tIns="0" rIns="0" bIns="0" rtlCol="0" anchor="ctr"/>
          <a:lstStyle/>
          <a:p>
            <a:pPr marL="0" indent="0" algn="r">
              <a:buNone/>
            </a:pPr>
            <a:r>
              <a:rPr lang="en-US" sz="1100" dirty="0">
                <a:solidFill>
                  <a:srgbClr val="8BAAD0"/>
                </a:solidFill>
                <a:latin typeface="微软雅黑" panose="020B0503020204020204" pitchFamily="34" charset="-122"/>
                <a:ea typeface="微软雅黑" panose="020B0503020204020204" pitchFamily="34" charset="-122"/>
                <a:cs typeface="微软雅黑" panose="020B0503020204020204" pitchFamily="34" charset="-120"/>
              </a:rPr>
              <a:t>评比细则</a:t>
            </a:r>
            <a:endParaRPr lang="en-US" sz="1100" dirty="0"/>
          </a:p>
        </p:txBody>
      </p:sp>
      <p:sp>
        <p:nvSpPr>
          <p:cNvPr id="6" name="Shape 4"/>
          <p:cNvSpPr/>
          <p:nvPr/>
        </p:nvSpPr>
        <p:spPr>
          <a:xfrm>
            <a:off x="365760" y="777240"/>
            <a:ext cx="8412480" cy="640080"/>
          </a:xfrm>
          <a:prstGeom prst="rect">
            <a:avLst/>
          </a:prstGeom>
          <a:solidFill>
            <a:srgbClr val="F5EEF9"/>
          </a:solidFill>
          <a:ln w="12700">
            <a:solidFill>
              <a:srgbClr val="C8A8E0"/>
            </a:solidFill>
            <a:prstDash val="solid"/>
          </a:ln>
        </p:spPr>
      </p:sp>
      <p:sp>
        <p:nvSpPr>
          <p:cNvPr id="7" name="Shape 5"/>
          <p:cNvSpPr/>
          <p:nvPr/>
        </p:nvSpPr>
        <p:spPr>
          <a:xfrm>
            <a:off x="365760" y="777240"/>
            <a:ext cx="64008" cy="640080"/>
          </a:xfrm>
          <a:prstGeom prst="rect">
            <a:avLst/>
          </a:prstGeom>
          <a:solidFill>
            <a:srgbClr val="7A3A8A"/>
          </a:solidFill>
          <a:ln w="12700">
            <a:solidFill>
              <a:srgbClr val="7A3A8A"/>
            </a:solidFill>
            <a:prstDash val="solid"/>
          </a:ln>
        </p:spPr>
      </p:sp>
      <p:sp>
        <p:nvSpPr>
          <p:cNvPr id="8" name="Text 6"/>
          <p:cNvSpPr/>
          <p:nvPr/>
        </p:nvSpPr>
        <p:spPr>
          <a:xfrm>
            <a:off x="548640" y="804672"/>
            <a:ext cx="8046720" cy="548640"/>
          </a:xfrm>
          <a:prstGeom prst="rect">
            <a:avLst/>
          </a:prstGeom>
          <a:noFill/>
        </p:spPr>
        <p:txBody>
          <a:bodyPr wrap="square" lIns="0" tIns="0" rIns="0" bIns="0" rtlCol="0" anchor="ctr"/>
          <a:lstStyle/>
          <a:p>
            <a:pPr marL="0" indent="0">
              <a:buNone/>
            </a:pPr>
            <a:r>
              <a:rPr lang="en-US" sz="1400" b="1" dirty="0">
                <a:solidFill>
                  <a:srgbClr val="7A3A8A"/>
                </a:solidFill>
                <a:latin typeface="微软雅黑" panose="020B0503020204020204" pitchFamily="34" charset="-122"/>
                <a:ea typeface="微软雅黑" panose="020B0503020204020204" pitchFamily="34" charset="-122"/>
                <a:cs typeface="微软雅黑" panose="020B0503020204020204" pitchFamily="34" charset="-120"/>
              </a:rPr>
              <a:t>③ 个人纪律（通行证、反光衣、机坪违规、考勤等）</a:t>
            </a:r>
            <a:endParaRPr lang="en-US" sz="1400" dirty="0"/>
          </a:p>
        </p:txBody>
      </p:sp>
      <p:sp>
        <p:nvSpPr>
          <p:cNvPr id="9" name="Shape 7"/>
          <p:cNvSpPr/>
          <p:nvPr/>
        </p:nvSpPr>
        <p:spPr>
          <a:xfrm>
            <a:off x="365760" y="1554480"/>
            <a:ext cx="8412480" cy="1371600"/>
          </a:xfrm>
          <a:prstGeom prst="rect">
            <a:avLst/>
          </a:prstGeom>
          <a:solidFill>
            <a:srgbClr val="F5EEF9"/>
          </a:solidFill>
          <a:ln w="12700">
            <a:solidFill>
              <a:srgbClr val="C8A8E0"/>
            </a:solidFill>
            <a:prstDash val="solid"/>
          </a:ln>
        </p:spPr>
      </p:sp>
      <p:sp>
        <p:nvSpPr>
          <p:cNvPr id="10" name="Shape 8"/>
          <p:cNvSpPr/>
          <p:nvPr/>
        </p:nvSpPr>
        <p:spPr>
          <a:xfrm>
            <a:off x="365760" y="1554480"/>
            <a:ext cx="64008" cy="1371600"/>
          </a:xfrm>
          <a:prstGeom prst="rect">
            <a:avLst/>
          </a:prstGeom>
          <a:solidFill>
            <a:srgbClr val="7A3A8A"/>
          </a:solidFill>
          <a:ln w="12700">
            <a:solidFill>
              <a:srgbClr val="7A3A8A"/>
            </a:solidFill>
            <a:prstDash val="solid"/>
          </a:ln>
        </p:spPr>
      </p:sp>
      <p:sp>
        <p:nvSpPr>
          <p:cNvPr id="11" name="Text 9"/>
          <p:cNvSpPr/>
          <p:nvPr/>
        </p:nvSpPr>
        <p:spPr>
          <a:xfrm>
            <a:off x="548640" y="1691640"/>
            <a:ext cx="8046720" cy="1097280"/>
          </a:xfrm>
          <a:prstGeom prst="rect">
            <a:avLst/>
          </a:prstGeom>
          <a:noFill/>
        </p:spPr>
        <p:txBody>
          <a:bodyPr wrap="square" lIns="0" tIns="0" rIns="0" bIns="0" rtlCol="0" anchor="ctr"/>
          <a:lstStyle/>
          <a:p>
            <a:pPr marL="0" indent="0">
              <a:lnSpc>
                <a:spcPct val="150000"/>
              </a:lnSpc>
              <a:buNone/>
            </a:pPr>
            <a:r>
              <a:rPr lang="en-US" sz="15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对于重复发生的机坪违规事件、重复发生的个人考勤问题、重复发生的通行证管理问题，予以考核扣分。</a:t>
            </a:r>
            <a:endParaRPr lang="en-US" sz="1500" dirty="0"/>
          </a:p>
        </p:txBody>
      </p:sp>
      <p:sp>
        <p:nvSpPr>
          <p:cNvPr id="12" name="Shape 10"/>
          <p:cNvSpPr/>
          <p:nvPr/>
        </p:nvSpPr>
        <p:spPr>
          <a:xfrm>
            <a:off x="365760" y="3108960"/>
            <a:ext cx="2651760" cy="1645920"/>
          </a:xfrm>
          <a:prstGeom prst="rect">
            <a:avLst/>
          </a:prstGeom>
          <a:solidFill>
            <a:srgbClr val="FFFFFF"/>
          </a:solidFill>
          <a:ln w="12700">
            <a:solidFill>
              <a:srgbClr val="C8A8E0">
                <a:alpha val="70000"/>
              </a:srgbClr>
            </a:solidFill>
            <a:prstDash val="solid"/>
          </a:ln>
        </p:spPr>
      </p:sp>
      <p:sp>
        <p:nvSpPr>
          <p:cNvPr id="13" name="Shape 11"/>
          <p:cNvSpPr/>
          <p:nvPr/>
        </p:nvSpPr>
        <p:spPr>
          <a:xfrm>
            <a:off x="365760" y="3108960"/>
            <a:ext cx="2651760" cy="411480"/>
          </a:xfrm>
          <a:prstGeom prst="rect">
            <a:avLst/>
          </a:prstGeom>
          <a:solidFill>
            <a:srgbClr val="7A3A8A"/>
          </a:solidFill>
          <a:ln w="12700">
            <a:solidFill>
              <a:srgbClr val="7A3A8A"/>
            </a:solidFill>
            <a:prstDash val="solid"/>
          </a:ln>
        </p:spPr>
      </p:sp>
      <p:sp>
        <p:nvSpPr>
          <p:cNvPr id="14" name="Text 12"/>
          <p:cNvSpPr/>
          <p:nvPr/>
        </p:nvSpPr>
        <p:spPr>
          <a:xfrm>
            <a:off x="475488" y="3136392"/>
            <a:ext cx="2432304" cy="347472"/>
          </a:xfrm>
          <a:prstGeom prst="rect">
            <a:avLst/>
          </a:prstGeom>
          <a:noFill/>
        </p:spPr>
        <p:txBody>
          <a:bodyPr wrap="square" lIns="0" tIns="0" rIns="0" bIns="0" rtlCol="0" anchor="ctr"/>
          <a:lstStyle/>
          <a:p>
            <a:pPr marL="0" indent="0">
              <a:buNone/>
            </a:pPr>
            <a:r>
              <a:rPr lang="en-US" sz="12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机坪违规事件</a:t>
            </a:r>
            <a:endParaRPr lang="en-US" sz="1250" dirty="0"/>
          </a:p>
        </p:txBody>
      </p:sp>
      <p:sp>
        <p:nvSpPr>
          <p:cNvPr id="15" name="Text 13"/>
          <p:cNvSpPr/>
          <p:nvPr/>
        </p:nvSpPr>
        <p:spPr>
          <a:xfrm>
            <a:off x="475488" y="3611880"/>
            <a:ext cx="2432304" cy="1005840"/>
          </a:xfrm>
          <a:prstGeom prst="rect">
            <a:avLst/>
          </a:prstGeom>
          <a:noFill/>
        </p:spPr>
        <p:txBody>
          <a:bodyPr wrap="square" lIns="0" tIns="0" rIns="0" bIns="0" rtlCol="0" anchor="ctr"/>
          <a:lstStyle/>
          <a:p>
            <a:pPr marL="0" indent="0">
              <a:lnSpc>
                <a:spcPct val="130000"/>
              </a:lnSpc>
              <a:buNone/>
            </a:pPr>
            <a:r>
              <a:rPr lang="en-US" sz="12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重复发生的机坪违规事件</a:t>
            </a:r>
            <a:endParaRPr lang="en-US" sz="1250" dirty="0"/>
          </a:p>
          <a:p>
            <a:pPr marL="0" indent="0">
              <a:lnSpc>
                <a:spcPct val="130000"/>
              </a:lnSpc>
              <a:buNone/>
            </a:pPr>
            <a:r>
              <a:rPr lang="en-US" sz="12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予以考核扣分</a:t>
            </a:r>
            <a:endParaRPr lang="en-US" sz="1250" dirty="0"/>
          </a:p>
        </p:txBody>
      </p:sp>
      <p:sp>
        <p:nvSpPr>
          <p:cNvPr id="16" name="Shape 14"/>
          <p:cNvSpPr/>
          <p:nvPr/>
        </p:nvSpPr>
        <p:spPr>
          <a:xfrm>
            <a:off x="3200400" y="3108960"/>
            <a:ext cx="2651760" cy="1645920"/>
          </a:xfrm>
          <a:prstGeom prst="rect">
            <a:avLst/>
          </a:prstGeom>
          <a:solidFill>
            <a:srgbClr val="FFFFFF"/>
          </a:solidFill>
          <a:ln w="12700">
            <a:solidFill>
              <a:srgbClr val="C8A8E0">
                <a:alpha val="70000"/>
              </a:srgbClr>
            </a:solidFill>
            <a:prstDash val="solid"/>
          </a:ln>
        </p:spPr>
      </p:sp>
      <p:sp>
        <p:nvSpPr>
          <p:cNvPr id="17" name="Shape 15"/>
          <p:cNvSpPr/>
          <p:nvPr/>
        </p:nvSpPr>
        <p:spPr>
          <a:xfrm>
            <a:off x="3200400" y="3108960"/>
            <a:ext cx="2651760" cy="411480"/>
          </a:xfrm>
          <a:prstGeom prst="rect">
            <a:avLst/>
          </a:prstGeom>
          <a:solidFill>
            <a:srgbClr val="7A3A8A"/>
          </a:solidFill>
          <a:ln w="12700">
            <a:solidFill>
              <a:srgbClr val="7A3A8A"/>
            </a:solidFill>
            <a:prstDash val="solid"/>
          </a:ln>
        </p:spPr>
      </p:sp>
      <p:sp>
        <p:nvSpPr>
          <p:cNvPr id="18" name="Text 16"/>
          <p:cNvSpPr/>
          <p:nvPr/>
        </p:nvSpPr>
        <p:spPr>
          <a:xfrm>
            <a:off x="3310128" y="3136392"/>
            <a:ext cx="2432304" cy="347472"/>
          </a:xfrm>
          <a:prstGeom prst="rect">
            <a:avLst/>
          </a:prstGeom>
          <a:noFill/>
        </p:spPr>
        <p:txBody>
          <a:bodyPr wrap="square" lIns="0" tIns="0" rIns="0" bIns="0" rtlCol="0" anchor="ctr"/>
          <a:lstStyle/>
          <a:p>
            <a:pPr marL="0" indent="0">
              <a:buNone/>
            </a:pPr>
            <a:r>
              <a:rPr lang="en-US" sz="12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个人考勤问题</a:t>
            </a:r>
            <a:endParaRPr lang="en-US" sz="1250" dirty="0"/>
          </a:p>
        </p:txBody>
      </p:sp>
      <p:sp>
        <p:nvSpPr>
          <p:cNvPr id="19" name="Text 17"/>
          <p:cNvSpPr/>
          <p:nvPr/>
        </p:nvSpPr>
        <p:spPr>
          <a:xfrm>
            <a:off x="3310128" y="3611880"/>
            <a:ext cx="2432304" cy="1005840"/>
          </a:xfrm>
          <a:prstGeom prst="rect">
            <a:avLst/>
          </a:prstGeom>
          <a:noFill/>
        </p:spPr>
        <p:txBody>
          <a:bodyPr wrap="square" lIns="0" tIns="0" rIns="0" bIns="0" rtlCol="0" anchor="ctr"/>
          <a:lstStyle/>
          <a:p>
            <a:pPr marL="0" indent="0">
              <a:lnSpc>
                <a:spcPct val="130000"/>
              </a:lnSpc>
              <a:buNone/>
            </a:pPr>
            <a:r>
              <a:rPr lang="en-US" sz="12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重复发生的个人考勤问题</a:t>
            </a:r>
            <a:endParaRPr lang="en-US" sz="1250" dirty="0"/>
          </a:p>
          <a:p>
            <a:pPr marL="0" indent="0">
              <a:lnSpc>
                <a:spcPct val="130000"/>
              </a:lnSpc>
              <a:buNone/>
            </a:pPr>
            <a:r>
              <a:rPr lang="en-US" sz="12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予以考核扣分</a:t>
            </a:r>
            <a:endParaRPr lang="en-US" sz="1250" dirty="0"/>
          </a:p>
        </p:txBody>
      </p:sp>
      <p:sp>
        <p:nvSpPr>
          <p:cNvPr id="20" name="Shape 18"/>
          <p:cNvSpPr/>
          <p:nvPr/>
        </p:nvSpPr>
        <p:spPr>
          <a:xfrm>
            <a:off x="6035040" y="3108960"/>
            <a:ext cx="2651760" cy="1645920"/>
          </a:xfrm>
          <a:prstGeom prst="rect">
            <a:avLst/>
          </a:prstGeom>
          <a:solidFill>
            <a:srgbClr val="FFFFFF"/>
          </a:solidFill>
          <a:ln w="12700">
            <a:solidFill>
              <a:srgbClr val="C8A8E0">
                <a:alpha val="70000"/>
              </a:srgbClr>
            </a:solidFill>
            <a:prstDash val="solid"/>
          </a:ln>
        </p:spPr>
      </p:sp>
      <p:sp>
        <p:nvSpPr>
          <p:cNvPr id="21" name="Shape 19"/>
          <p:cNvSpPr/>
          <p:nvPr/>
        </p:nvSpPr>
        <p:spPr>
          <a:xfrm>
            <a:off x="6035040" y="3108960"/>
            <a:ext cx="2651760" cy="411480"/>
          </a:xfrm>
          <a:prstGeom prst="rect">
            <a:avLst/>
          </a:prstGeom>
          <a:solidFill>
            <a:srgbClr val="7A3A8A"/>
          </a:solidFill>
          <a:ln w="12700">
            <a:solidFill>
              <a:srgbClr val="7A3A8A"/>
            </a:solidFill>
            <a:prstDash val="solid"/>
          </a:ln>
        </p:spPr>
      </p:sp>
      <p:sp>
        <p:nvSpPr>
          <p:cNvPr id="22" name="Text 20"/>
          <p:cNvSpPr/>
          <p:nvPr/>
        </p:nvSpPr>
        <p:spPr>
          <a:xfrm>
            <a:off x="6144768" y="3136392"/>
            <a:ext cx="2432304" cy="347472"/>
          </a:xfrm>
          <a:prstGeom prst="rect">
            <a:avLst/>
          </a:prstGeom>
          <a:noFill/>
        </p:spPr>
        <p:txBody>
          <a:bodyPr wrap="square" lIns="0" tIns="0" rIns="0" bIns="0" rtlCol="0" anchor="ctr"/>
          <a:lstStyle/>
          <a:p>
            <a:pPr marL="0" indent="0">
              <a:buNone/>
            </a:pPr>
            <a:r>
              <a:rPr lang="en-US" sz="12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通行证管理问题</a:t>
            </a:r>
            <a:endParaRPr lang="en-US" sz="1250" dirty="0"/>
          </a:p>
        </p:txBody>
      </p:sp>
      <p:sp>
        <p:nvSpPr>
          <p:cNvPr id="23" name="Text 21"/>
          <p:cNvSpPr/>
          <p:nvPr/>
        </p:nvSpPr>
        <p:spPr>
          <a:xfrm>
            <a:off x="6144768" y="3611880"/>
            <a:ext cx="2432304" cy="1005840"/>
          </a:xfrm>
          <a:prstGeom prst="rect">
            <a:avLst/>
          </a:prstGeom>
          <a:noFill/>
        </p:spPr>
        <p:txBody>
          <a:bodyPr wrap="square" lIns="0" tIns="0" rIns="0" bIns="0" rtlCol="0" anchor="ctr"/>
          <a:lstStyle/>
          <a:p>
            <a:pPr marL="0" indent="0">
              <a:lnSpc>
                <a:spcPct val="130000"/>
              </a:lnSpc>
              <a:buNone/>
            </a:pPr>
            <a:r>
              <a:rPr lang="en-US" sz="12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重复发生的通行证管理问题</a:t>
            </a:r>
            <a:endParaRPr lang="en-US" sz="1250" dirty="0"/>
          </a:p>
          <a:p>
            <a:pPr marL="0" indent="0">
              <a:lnSpc>
                <a:spcPct val="130000"/>
              </a:lnSpc>
              <a:buNone/>
            </a:pPr>
            <a:r>
              <a:rPr lang="en-US" sz="12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予以考核扣分</a:t>
            </a:r>
            <a:endParaRPr lang="en-US" sz="12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2B4A"/>
          </a:solidFill>
          <a:ln w="12700">
            <a:solidFill>
              <a:srgbClr val="1A2B4A"/>
            </a:solidFill>
            <a:prstDash val="solid"/>
          </a:ln>
        </p:spPr>
      </p:sp>
      <p:sp>
        <p:nvSpPr>
          <p:cNvPr id="3" name="Shape 1"/>
          <p:cNvSpPr/>
          <p:nvPr/>
        </p:nvSpPr>
        <p:spPr>
          <a:xfrm>
            <a:off x="0" y="0"/>
            <a:ext cx="54864" cy="658368"/>
          </a:xfrm>
          <a:prstGeom prst="rect">
            <a:avLst/>
          </a:prstGeom>
          <a:solidFill>
            <a:srgbClr val="E8A020"/>
          </a:solidFill>
          <a:ln w="12700">
            <a:solidFill>
              <a:srgbClr val="E8A020"/>
            </a:solidFill>
            <a:prstDash val="solid"/>
          </a:ln>
        </p:spPr>
      </p:sp>
      <p:sp>
        <p:nvSpPr>
          <p:cNvPr id="4" name="Text 2"/>
          <p:cNvSpPr/>
          <p:nvPr/>
        </p:nvSpPr>
        <p:spPr>
          <a:xfrm>
            <a:off x="182880" y="0"/>
            <a:ext cx="6858000" cy="658368"/>
          </a:xfrm>
          <a:prstGeom prst="rect">
            <a:avLst/>
          </a:prstGeom>
          <a:noFill/>
        </p:spPr>
        <p:txBody>
          <a:bodyPr wrap="square" lIns="0" tIns="0" rIns="0" bIns="0" rtlCol="0" anchor="ctr"/>
          <a:lstStyle/>
          <a:p>
            <a:pPr marL="0" indent="0" algn="l">
              <a:buNone/>
            </a:pPr>
            <a:r>
              <a:rPr lang="en-US" sz="2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细则④ 班组行政</a:t>
            </a:r>
            <a:endParaRPr lang="en-US" sz="2000" dirty="0"/>
          </a:p>
        </p:txBody>
      </p:sp>
      <p:sp>
        <p:nvSpPr>
          <p:cNvPr id="5" name="Text 3"/>
          <p:cNvSpPr/>
          <p:nvPr/>
        </p:nvSpPr>
        <p:spPr>
          <a:xfrm>
            <a:off x="7132320" y="91440"/>
            <a:ext cx="1920240" cy="457200"/>
          </a:xfrm>
          <a:prstGeom prst="rect">
            <a:avLst/>
          </a:prstGeom>
          <a:noFill/>
        </p:spPr>
        <p:txBody>
          <a:bodyPr wrap="square" lIns="0" tIns="0" rIns="0" bIns="0" rtlCol="0" anchor="ctr"/>
          <a:lstStyle/>
          <a:p>
            <a:pPr marL="0" indent="0" algn="r">
              <a:buNone/>
            </a:pPr>
            <a:r>
              <a:rPr lang="en-US" sz="1100" dirty="0">
                <a:solidFill>
                  <a:srgbClr val="8BAAD0"/>
                </a:solidFill>
                <a:latin typeface="微软雅黑" panose="020B0503020204020204" pitchFamily="34" charset="-122"/>
                <a:ea typeface="微软雅黑" panose="020B0503020204020204" pitchFamily="34" charset="-122"/>
                <a:cs typeface="微软雅黑" panose="020B0503020204020204" pitchFamily="34" charset="-120"/>
              </a:rPr>
              <a:t>评比细则</a:t>
            </a:r>
            <a:endParaRPr lang="en-US" sz="1100" dirty="0"/>
          </a:p>
        </p:txBody>
      </p:sp>
      <p:sp>
        <p:nvSpPr>
          <p:cNvPr id="6" name="Shape 4"/>
          <p:cNvSpPr/>
          <p:nvPr/>
        </p:nvSpPr>
        <p:spPr>
          <a:xfrm>
            <a:off x="365760" y="777240"/>
            <a:ext cx="8412480" cy="548640"/>
          </a:xfrm>
          <a:prstGeom prst="rect">
            <a:avLst/>
          </a:prstGeom>
          <a:solidFill>
            <a:srgbClr val="F9EEE8"/>
          </a:solidFill>
          <a:ln w="12700">
            <a:solidFill>
              <a:srgbClr val="E0C0A0"/>
            </a:solidFill>
            <a:prstDash val="solid"/>
          </a:ln>
        </p:spPr>
      </p:sp>
      <p:sp>
        <p:nvSpPr>
          <p:cNvPr id="7" name="Shape 5"/>
          <p:cNvSpPr/>
          <p:nvPr/>
        </p:nvSpPr>
        <p:spPr>
          <a:xfrm>
            <a:off x="365760" y="777240"/>
            <a:ext cx="64008" cy="548640"/>
          </a:xfrm>
          <a:prstGeom prst="rect">
            <a:avLst/>
          </a:prstGeom>
          <a:solidFill>
            <a:srgbClr val="8A4A1A"/>
          </a:solidFill>
          <a:ln w="12700">
            <a:solidFill>
              <a:srgbClr val="8A4A1A"/>
            </a:solidFill>
            <a:prstDash val="solid"/>
          </a:ln>
        </p:spPr>
      </p:sp>
      <p:sp>
        <p:nvSpPr>
          <p:cNvPr id="8" name="Text 6"/>
          <p:cNvSpPr/>
          <p:nvPr/>
        </p:nvSpPr>
        <p:spPr>
          <a:xfrm>
            <a:off x="548640" y="804672"/>
            <a:ext cx="8046720" cy="457200"/>
          </a:xfrm>
          <a:prstGeom prst="rect">
            <a:avLst/>
          </a:prstGeom>
          <a:noFill/>
        </p:spPr>
        <p:txBody>
          <a:bodyPr wrap="square" lIns="0" tIns="0" rIns="0" bIns="0" rtlCol="0" anchor="ctr"/>
          <a:lstStyle/>
          <a:p>
            <a:pPr marL="0" indent="0">
              <a:buNone/>
            </a:pPr>
            <a:r>
              <a:rPr lang="en-US" sz="1400" b="1" dirty="0">
                <a:solidFill>
                  <a:srgbClr val="8A4A1A"/>
                </a:solidFill>
                <a:latin typeface="微软雅黑" panose="020B0503020204020204" pitchFamily="34" charset="-122"/>
                <a:ea typeface="微软雅黑" panose="020B0503020204020204" pitchFamily="34" charset="-122"/>
                <a:cs typeface="微软雅黑" panose="020B0503020204020204" pitchFamily="34" charset="-120"/>
              </a:rPr>
              <a:t>④ 班组行政（班组管理任务、班组建设、班组审核单等）</a:t>
            </a:r>
            <a:endParaRPr lang="en-US" sz="1400" dirty="0"/>
          </a:p>
        </p:txBody>
      </p:sp>
      <p:sp>
        <p:nvSpPr>
          <p:cNvPr id="9" name="Shape 7"/>
          <p:cNvSpPr/>
          <p:nvPr/>
        </p:nvSpPr>
        <p:spPr>
          <a:xfrm>
            <a:off x="365760" y="1463040"/>
            <a:ext cx="8412480" cy="1280160"/>
          </a:xfrm>
          <a:prstGeom prst="rect">
            <a:avLst/>
          </a:prstGeom>
          <a:solidFill>
            <a:srgbClr val="E8F5EE"/>
          </a:solidFill>
          <a:ln w="12700">
            <a:solidFill>
              <a:srgbClr val="A0D8B8"/>
            </a:solidFill>
            <a:prstDash val="solid"/>
          </a:ln>
        </p:spPr>
      </p:sp>
      <p:sp>
        <p:nvSpPr>
          <p:cNvPr id="10" name="Shape 8"/>
          <p:cNvSpPr/>
          <p:nvPr/>
        </p:nvSpPr>
        <p:spPr>
          <a:xfrm>
            <a:off x="365760" y="1463040"/>
            <a:ext cx="64008" cy="1280160"/>
          </a:xfrm>
          <a:prstGeom prst="rect">
            <a:avLst/>
          </a:prstGeom>
          <a:solidFill>
            <a:srgbClr val="1A6E3A"/>
          </a:solidFill>
          <a:ln w="12700">
            <a:solidFill>
              <a:srgbClr val="1A6E3A"/>
            </a:solidFill>
            <a:prstDash val="solid"/>
          </a:ln>
        </p:spPr>
      </p:sp>
      <p:sp>
        <p:nvSpPr>
          <p:cNvPr id="11" name="Text 9"/>
          <p:cNvSpPr/>
          <p:nvPr/>
        </p:nvSpPr>
        <p:spPr>
          <a:xfrm>
            <a:off x="548640" y="1508760"/>
            <a:ext cx="8046720" cy="320040"/>
          </a:xfrm>
          <a:prstGeom prst="rect">
            <a:avLst/>
          </a:prstGeom>
          <a:noFill/>
        </p:spPr>
        <p:txBody>
          <a:bodyPr wrap="square" lIns="0" tIns="0" rIns="0" bIns="0" rtlCol="0" anchor="ctr"/>
          <a:lstStyle/>
          <a:p>
            <a:pPr marL="0" indent="0">
              <a:buNone/>
            </a:pPr>
            <a:r>
              <a:rPr lang="en-US" sz="1400" b="1" dirty="0">
                <a:solidFill>
                  <a:srgbClr val="1A6E3A"/>
                </a:solidFill>
                <a:latin typeface="微软雅黑" panose="020B0503020204020204" pitchFamily="34" charset="-122"/>
                <a:ea typeface="微软雅黑" panose="020B0503020204020204" pitchFamily="34" charset="-122"/>
                <a:cs typeface="微软雅黑" panose="020B0503020204020204" pitchFamily="34" charset="-120"/>
              </a:rPr>
              <a:t>加分说明</a:t>
            </a:r>
            <a:endParaRPr lang="en-US" sz="1400" dirty="0"/>
          </a:p>
        </p:txBody>
      </p:sp>
      <p:sp>
        <p:nvSpPr>
          <p:cNvPr id="12" name="Text 10"/>
          <p:cNvSpPr/>
          <p:nvPr/>
        </p:nvSpPr>
        <p:spPr>
          <a:xfrm>
            <a:off x="548640" y="1874520"/>
            <a:ext cx="8046720" cy="731520"/>
          </a:xfrm>
          <a:prstGeom prst="rect">
            <a:avLst/>
          </a:prstGeom>
          <a:noFill/>
        </p:spPr>
        <p:txBody>
          <a:bodyPr wrap="square" lIns="0" tIns="0" rIns="0" bIns="0" rtlCol="0" anchor="ctr"/>
          <a:lstStyle/>
          <a:p>
            <a:pPr marL="0" indent="0">
              <a:lnSpc>
                <a:spcPct val="140000"/>
              </a:lnSpc>
              <a:buNone/>
            </a:pPr>
            <a:r>
              <a:rPr lang="en-US" sz="15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涉及季度型班组获得季度名次的，次月按0.2为基础分加分。</a:t>
            </a:r>
            <a:endParaRPr lang="en-US" sz="1500" dirty="0"/>
          </a:p>
        </p:txBody>
      </p:sp>
      <p:sp>
        <p:nvSpPr>
          <p:cNvPr id="13" name="Shape 11"/>
          <p:cNvSpPr/>
          <p:nvPr/>
        </p:nvSpPr>
        <p:spPr>
          <a:xfrm>
            <a:off x="365760" y="2880360"/>
            <a:ext cx="8412480" cy="1828800"/>
          </a:xfrm>
          <a:prstGeom prst="rect">
            <a:avLst/>
          </a:prstGeom>
          <a:solidFill>
            <a:srgbClr val="FDECEA"/>
          </a:solidFill>
          <a:ln w="12700">
            <a:solidFill>
              <a:srgbClr val="E0A8A0"/>
            </a:solidFill>
            <a:prstDash val="solid"/>
          </a:ln>
        </p:spPr>
      </p:sp>
      <p:sp>
        <p:nvSpPr>
          <p:cNvPr id="14" name="Shape 12"/>
          <p:cNvSpPr/>
          <p:nvPr/>
        </p:nvSpPr>
        <p:spPr>
          <a:xfrm>
            <a:off x="365760" y="2880360"/>
            <a:ext cx="64008" cy="1828800"/>
          </a:xfrm>
          <a:prstGeom prst="rect">
            <a:avLst/>
          </a:prstGeom>
          <a:solidFill>
            <a:srgbClr val="AA2020"/>
          </a:solidFill>
          <a:ln w="12700">
            <a:solidFill>
              <a:srgbClr val="AA2020"/>
            </a:solidFill>
            <a:prstDash val="solid"/>
          </a:ln>
        </p:spPr>
      </p:sp>
      <p:sp>
        <p:nvSpPr>
          <p:cNvPr id="15" name="Text 13"/>
          <p:cNvSpPr/>
          <p:nvPr/>
        </p:nvSpPr>
        <p:spPr>
          <a:xfrm>
            <a:off x="548640" y="2926080"/>
            <a:ext cx="8046720" cy="320040"/>
          </a:xfrm>
          <a:prstGeom prst="rect">
            <a:avLst/>
          </a:prstGeom>
          <a:noFill/>
        </p:spPr>
        <p:txBody>
          <a:bodyPr wrap="square" lIns="0" tIns="0" rIns="0" bIns="0" rtlCol="0" anchor="ctr"/>
          <a:lstStyle/>
          <a:p>
            <a:pPr marL="0" indent="0">
              <a:buNone/>
            </a:pPr>
            <a:r>
              <a:rPr lang="en-US" sz="1400" b="1" dirty="0">
                <a:solidFill>
                  <a:srgbClr val="AA2020"/>
                </a:solidFill>
                <a:latin typeface="微软雅黑" panose="020B0503020204020204" pitchFamily="34" charset="-122"/>
                <a:ea typeface="微软雅黑" panose="020B0503020204020204" pitchFamily="34" charset="-122"/>
                <a:cs typeface="微软雅黑" panose="020B0503020204020204" pitchFamily="34" charset="-120"/>
              </a:rPr>
              <a:t>扣分说明</a:t>
            </a:r>
            <a:endParaRPr lang="en-US" sz="1400" dirty="0"/>
          </a:p>
        </p:txBody>
      </p:sp>
      <p:sp>
        <p:nvSpPr>
          <p:cNvPr id="16" name="Text 14"/>
          <p:cNvSpPr/>
          <p:nvPr/>
        </p:nvSpPr>
        <p:spPr>
          <a:xfrm>
            <a:off x="548640" y="3291840"/>
            <a:ext cx="8046720" cy="1280160"/>
          </a:xfrm>
          <a:prstGeom prst="rect">
            <a:avLst/>
          </a:prstGeom>
          <a:noFill/>
        </p:spPr>
        <p:txBody>
          <a:bodyPr wrap="square" lIns="0" tIns="0" rIns="0" bIns="0" rtlCol="0" anchor="ctr"/>
          <a:lstStyle/>
          <a:p>
            <a:pPr marL="0" indent="0">
              <a:lnSpc>
                <a:spcPct val="145000"/>
              </a:lnSpc>
              <a:buNone/>
            </a:pPr>
            <a:r>
              <a:rPr lang="en-US" sz="14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班组行政任务执行不积极，例如：季度型班组建设逾期未提交、班组建设审核单逾期未提交、IPAD维护、设备包干维护执行不到位等行政类任务未执行或执行效果差，均按0.1为基础分考核扣分。</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2B4A"/>
          </a:solidFill>
          <a:ln w="12700">
            <a:solidFill>
              <a:srgbClr val="1A2B4A"/>
            </a:solidFill>
            <a:prstDash val="solid"/>
          </a:ln>
        </p:spPr>
      </p:sp>
      <p:sp>
        <p:nvSpPr>
          <p:cNvPr id="3" name="Shape 1"/>
          <p:cNvSpPr/>
          <p:nvPr/>
        </p:nvSpPr>
        <p:spPr>
          <a:xfrm>
            <a:off x="0" y="0"/>
            <a:ext cx="54864" cy="658368"/>
          </a:xfrm>
          <a:prstGeom prst="rect">
            <a:avLst/>
          </a:prstGeom>
          <a:solidFill>
            <a:srgbClr val="E8A020"/>
          </a:solidFill>
          <a:ln w="12700">
            <a:solidFill>
              <a:srgbClr val="E8A020"/>
            </a:solidFill>
            <a:prstDash val="solid"/>
          </a:ln>
        </p:spPr>
      </p:sp>
      <p:sp>
        <p:nvSpPr>
          <p:cNvPr id="4" name="Text 2"/>
          <p:cNvSpPr/>
          <p:nvPr/>
        </p:nvSpPr>
        <p:spPr>
          <a:xfrm>
            <a:off x="182880" y="0"/>
            <a:ext cx="6858000" cy="658368"/>
          </a:xfrm>
          <a:prstGeom prst="rect">
            <a:avLst/>
          </a:prstGeom>
          <a:noFill/>
        </p:spPr>
        <p:txBody>
          <a:bodyPr wrap="square" lIns="0" tIns="0" rIns="0" bIns="0" rtlCol="0" anchor="ctr"/>
          <a:lstStyle/>
          <a:p>
            <a:pPr marL="0" indent="0" algn="l">
              <a:buNone/>
            </a:pPr>
            <a:r>
              <a:rPr lang="en-US" sz="200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细则⑤ 通报表扬/批评</a:t>
            </a:r>
            <a:endParaRPr lang="en-US" sz="2000" dirty="0"/>
          </a:p>
        </p:txBody>
      </p:sp>
      <p:sp>
        <p:nvSpPr>
          <p:cNvPr id="5" name="Text 3"/>
          <p:cNvSpPr/>
          <p:nvPr/>
        </p:nvSpPr>
        <p:spPr>
          <a:xfrm>
            <a:off x="7132320" y="91440"/>
            <a:ext cx="1920240" cy="457200"/>
          </a:xfrm>
          <a:prstGeom prst="rect">
            <a:avLst/>
          </a:prstGeom>
          <a:noFill/>
        </p:spPr>
        <p:txBody>
          <a:bodyPr wrap="square" lIns="0" tIns="0" rIns="0" bIns="0" rtlCol="0" anchor="ctr"/>
          <a:lstStyle/>
          <a:p>
            <a:pPr marL="0" indent="0" algn="r">
              <a:buNone/>
            </a:pPr>
            <a:r>
              <a:rPr lang="en-US" sz="1100" dirty="0">
                <a:solidFill>
                  <a:srgbClr val="8BAAD0"/>
                </a:solidFill>
                <a:latin typeface="微软雅黑" panose="020B0503020204020204" pitchFamily="34" charset="-122"/>
                <a:ea typeface="微软雅黑" panose="020B0503020204020204" pitchFamily="34" charset="-122"/>
                <a:cs typeface="微软雅黑" panose="020B0503020204020204" pitchFamily="34" charset="-120"/>
              </a:rPr>
              <a:t>评比细则</a:t>
            </a:r>
            <a:endParaRPr lang="en-US" sz="1100" dirty="0"/>
          </a:p>
        </p:txBody>
      </p:sp>
      <p:sp>
        <p:nvSpPr>
          <p:cNvPr id="6" name="Shape 4"/>
          <p:cNvSpPr/>
          <p:nvPr/>
        </p:nvSpPr>
        <p:spPr>
          <a:xfrm>
            <a:off x="365760" y="777240"/>
            <a:ext cx="8412480" cy="1554480"/>
          </a:xfrm>
          <a:prstGeom prst="rect">
            <a:avLst/>
          </a:prstGeom>
          <a:solidFill>
            <a:srgbClr val="E8F5EE"/>
          </a:solidFill>
          <a:ln w="12700">
            <a:solidFill>
              <a:srgbClr val="A0D8B8"/>
            </a:solidFill>
            <a:prstDash val="solid"/>
          </a:ln>
        </p:spPr>
      </p:sp>
      <p:sp>
        <p:nvSpPr>
          <p:cNvPr id="7" name="Shape 5"/>
          <p:cNvSpPr/>
          <p:nvPr/>
        </p:nvSpPr>
        <p:spPr>
          <a:xfrm>
            <a:off x="365760" y="777240"/>
            <a:ext cx="64008" cy="1554480"/>
          </a:xfrm>
          <a:prstGeom prst="rect">
            <a:avLst/>
          </a:prstGeom>
          <a:solidFill>
            <a:srgbClr val="1A6E3A"/>
          </a:solidFill>
          <a:ln w="12700">
            <a:solidFill>
              <a:srgbClr val="1A6E3A"/>
            </a:solidFill>
            <a:prstDash val="solid"/>
          </a:ln>
        </p:spPr>
      </p:sp>
      <p:sp>
        <p:nvSpPr>
          <p:cNvPr id="8" name="Text 6"/>
          <p:cNvSpPr/>
          <p:nvPr/>
        </p:nvSpPr>
        <p:spPr>
          <a:xfrm>
            <a:off x="548640" y="822960"/>
            <a:ext cx="8046720" cy="320040"/>
          </a:xfrm>
          <a:prstGeom prst="rect">
            <a:avLst/>
          </a:prstGeom>
          <a:noFill/>
        </p:spPr>
        <p:txBody>
          <a:bodyPr wrap="square" lIns="0" tIns="0" rIns="0" bIns="0" rtlCol="0" anchor="ctr"/>
          <a:lstStyle/>
          <a:p>
            <a:pPr marL="0" indent="0">
              <a:buNone/>
            </a:pPr>
            <a:r>
              <a:rPr lang="en-US" sz="1400" b="1" dirty="0">
                <a:solidFill>
                  <a:srgbClr val="1A6E3A"/>
                </a:solidFill>
                <a:latin typeface="微软雅黑" panose="020B0503020204020204" pitchFamily="34" charset="-122"/>
                <a:ea typeface="微软雅黑" panose="020B0503020204020204" pitchFamily="34" charset="-122"/>
                <a:cs typeface="微软雅黑" panose="020B0503020204020204" pitchFamily="34" charset="-120"/>
              </a:rPr>
              <a:t>⑤ 通报表扬/批评 — 加分说明</a:t>
            </a:r>
            <a:endParaRPr lang="en-US" sz="1400" dirty="0"/>
          </a:p>
        </p:txBody>
      </p:sp>
      <p:sp>
        <p:nvSpPr>
          <p:cNvPr id="9" name="Text 7"/>
          <p:cNvSpPr/>
          <p:nvPr/>
        </p:nvSpPr>
        <p:spPr>
          <a:xfrm>
            <a:off x="548640" y="1234440"/>
            <a:ext cx="8046720" cy="914400"/>
          </a:xfrm>
          <a:prstGeom prst="rect">
            <a:avLst/>
          </a:prstGeom>
          <a:noFill/>
        </p:spPr>
        <p:txBody>
          <a:bodyPr wrap="square" lIns="0" tIns="0" rIns="0" bIns="0" rtlCol="0" anchor="ctr"/>
          <a:lstStyle/>
          <a:p>
            <a:pPr marL="0" indent="0">
              <a:lnSpc>
                <a:spcPct val="145000"/>
              </a:lnSpc>
              <a:buNone/>
            </a:pPr>
            <a:r>
              <a:rPr lang="en-US" sz="15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有航线通报表扬和自主通报批评，加0.1分（不计数量）；每份质量通报加分在0.3—1分之间。</a:t>
            </a:r>
            <a:endParaRPr lang="en-US" sz="1500" dirty="0"/>
          </a:p>
        </p:txBody>
      </p:sp>
      <p:sp>
        <p:nvSpPr>
          <p:cNvPr id="10" name="Shape 8"/>
          <p:cNvSpPr/>
          <p:nvPr/>
        </p:nvSpPr>
        <p:spPr>
          <a:xfrm>
            <a:off x="365760" y="2468880"/>
            <a:ext cx="8412480" cy="1554480"/>
          </a:xfrm>
          <a:prstGeom prst="rect">
            <a:avLst/>
          </a:prstGeom>
          <a:solidFill>
            <a:srgbClr val="FDECEA"/>
          </a:solidFill>
          <a:ln w="12700">
            <a:solidFill>
              <a:srgbClr val="E0A8A0"/>
            </a:solidFill>
            <a:prstDash val="solid"/>
          </a:ln>
        </p:spPr>
      </p:sp>
      <p:sp>
        <p:nvSpPr>
          <p:cNvPr id="11" name="Shape 9"/>
          <p:cNvSpPr/>
          <p:nvPr/>
        </p:nvSpPr>
        <p:spPr>
          <a:xfrm>
            <a:off x="365760" y="2468880"/>
            <a:ext cx="64008" cy="1554480"/>
          </a:xfrm>
          <a:prstGeom prst="rect">
            <a:avLst/>
          </a:prstGeom>
          <a:solidFill>
            <a:srgbClr val="AA2020"/>
          </a:solidFill>
          <a:ln w="12700">
            <a:solidFill>
              <a:srgbClr val="AA2020"/>
            </a:solidFill>
            <a:prstDash val="solid"/>
          </a:ln>
        </p:spPr>
      </p:sp>
      <p:sp>
        <p:nvSpPr>
          <p:cNvPr id="12" name="Text 10"/>
          <p:cNvSpPr/>
          <p:nvPr/>
        </p:nvSpPr>
        <p:spPr>
          <a:xfrm>
            <a:off x="548640" y="2514600"/>
            <a:ext cx="8046720" cy="320040"/>
          </a:xfrm>
          <a:prstGeom prst="rect">
            <a:avLst/>
          </a:prstGeom>
          <a:noFill/>
        </p:spPr>
        <p:txBody>
          <a:bodyPr wrap="square" lIns="0" tIns="0" rIns="0" bIns="0" rtlCol="0" anchor="ctr"/>
          <a:lstStyle/>
          <a:p>
            <a:pPr marL="0" indent="0">
              <a:buNone/>
            </a:pPr>
            <a:r>
              <a:rPr lang="en-US" sz="1400" b="1" dirty="0">
                <a:solidFill>
                  <a:srgbClr val="AA2020"/>
                </a:solidFill>
                <a:latin typeface="微软雅黑" panose="020B0503020204020204" pitchFamily="34" charset="-122"/>
                <a:ea typeface="微软雅黑" panose="020B0503020204020204" pitchFamily="34" charset="-122"/>
                <a:cs typeface="微软雅黑" panose="020B0503020204020204" pitchFamily="34" charset="-120"/>
              </a:rPr>
              <a:t>⑤ 通报表扬/批评 — 扣分说明</a:t>
            </a:r>
            <a:endParaRPr lang="en-US" sz="1400" dirty="0"/>
          </a:p>
        </p:txBody>
      </p:sp>
      <p:sp>
        <p:nvSpPr>
          <p:cNvPr id="13" name="Text 11"/>
          <p:cNvSpPr/>
          <p:nvPr/>
        </p:nvSpPr>
        <p:spPr>
          <a:xfrm>
            <a:off x="548640" y="2926080"/>
            <a:ext cx="8046720" cy="914400"/>
          </a:xfrm>
          <a:prstGeom prst="rect">
            <a:avLst/>
          </a:prstGeom>
          <a:noFill/>
        </p:spPr>
        <p:txBody>
          <a:bodyPr wrap="square" lIns="0" tIns="0" rIns="0" bIns="0" rtlCol="0" anchor="ctr"/>
          <a:lstStyle/>
          <a:p>
            <a:pPr marL="0" indent="0">
              <a:lnSpc>
                <a:spcPct val="145000"/>
              </a:lnSpc>
              <a:buNone/>
            </a:pPr>
            <a:r>
              <a:rPr lang="en-US" sz="150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非自主批评的每份航线通报批评扣0.1分，每份质量通报扣分在0.3—1分之间。</a:t>
            </a:r>
            <a:endParaRPr lang="en-US" sz="1500" dirty="0"/>
          </a:p>
        </p:txBody>
      </p:sp>
      <p:graphicFrame>
        <p:nvGraphicFramePr>
          <p:cNvPr id="18" name="Table 0"/>
          <p:cNvGraphicFramePr>
            <a:graphicFrameLocks noGrp="1"/>
          </p:cNvGraphicFramePr>
          <p:nvPr/>
        </p:nvGraphicFramePr>
        <p:xfrm>
          <a:off x="365760" y="4160520"/>
          <a:ext cx="8412480" cy="914400"/>
        </p:xfrm>
        <a:graphic>
          <a:graphicData uri="http://schemas.openxmlformats.org/drawingml/2006/table">
            <a:tbl>
              <a:tblPr/>
              <a:tblGrid>
                <a:gridCol w="2743200"/>
                <a:gridCol w="2834640"/>
                <a:gridCol w="2834640"/>
              </a:tblGrid>
              <a:tr h="320040">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类型</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加分</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c>
                  <a:txBody>
                    <a:bodyP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0"/>
                        </a:rPr>
                        <a:t>扣分</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1A2B4A"/>
                    </a:solidFill>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航线通报表扬/批评</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+0.1（不计数量）</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非自主批评 -0.1</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tcPr>
                </a:tc>
              </a:tr>
              <a:tr h="274320">
                <a:tc>
                  <a:txBody>
                    <a:bodyPr/>
                    <a:lstStyle/>
                    <a:p>
                      <a:pPr marL="0" indent="0" algn="l">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质量通报</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+0.3 ~ 1分</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c>
                  <a:txBody>
                    <a:bodyPr/>
                    <a:lstStyle/>
                    <a:p>
                      <a:pPr marL="0" indent="0" algn="ctr">
                        <a:buNone/>
                      </a:pPr>
                      <a:r>
                        <a:rPr lang="en-US" sz="1050" dirty="0">
                          <a:solidFill>
                            <a:srgbClr val="1A2B4A"/>
                          </a:solidFill>
                          <a:latin typeface="微软雅黑" panose="020B0503020204020204" pitchFamily="34" charset="-122"/>
                          <a:ea typeface="微软雅黑" panose="020B0503020204020204" pitchFamily="34" charset="-122"/>
                          <a:cs typeface="微软雅黑" panose="020B0503020204020204" pitchFamily="34" charset="-120"/>
                        </a:rPr>
                        <a:t>-0.3 ~ 1分</a:t>
                      </a:r>
                      <a:endParaRPr lang="en-US" sz="1050" dirty="0">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6350" cap="flat" cmpd="sng" algn="ctr">
                      <a:solidFill>
                        <a:srgbClr val="C0D0E8"/>
                      </a:solidFill>
                      <a:prstDash val="solid"/>
                      <a:round/>
                      <a:headEnd type="none" w="med" len="med"/>
                      <a:tailEnd type="none" w="med" len="med"/>
                    </a:lnL>
                    <a:lnR w="6350" cap="flat" cmpd="sng" algn="ctr">
                      <a:solidFill>
                        <a:srgbClr val="C0D0E8"/>
                      </a:solidFill>
                      <a:prstDash val="solid"/>
                      <a:round/>
                      <a:headEnd type="none" w="med" len="med"/>
                      <a:tailEnd type="none" w="med" len="med"/>
                    </a:lnR>
                    <a:lnT w="6350" cap="flat" cmpd="sng" algn="ctr">
                      <a:solidFill>
                        <a:srgbClr val="C0D0E8"/>
                      </a:solidFill>
                      <a:prstDash val="solid"/>
                      <a:round/>
                      <a:headEnd type="none" w="med" len="med"/>
                      <a:tailEnd type="none" w="med" len="med"/>
                    </a:lnT>
                    <a:lnB w="6350" cap="flat" cmpd="sng" algn="ctr">
                      <a:solidFill>
                        <a:srgbClr val="C0D0E8"/>
                      </a:solidFill>
                      <a:prstDash val="solid"/>
                      <a:round/>
                      <a:headEnd type="none" w="med" len="med"/>
                      <a:tailEnd type="none" w="med" len="med"/>
                    </a:lnB>
                    <a:solidFill>
                      <a:srgbClr val="F0F4FA"/>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WPS 演示</Application>
  <PresentationFormat>On-screen Show (16:9)</PresentationFormat>
  <Paragraphs>432</Paragraphs>
  <Slides>13</Slides>
  <Notes>22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Arial</vt:lpstr>
      <vt:lpstr>宋体</vt:lpstr>
      <vt:lpstr>Wingdings</vt:lpstr>
      <vt:lpstr>微软雅黑</vt:lpstr>
      <vt:lpstr>微软雅黑</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班组规则宣贯</dc:title>
  <dc:creator>PptxGenJS</dc:creator>
  <dc:subject>PptxGenJS Presentation</dc:subject>
  <cp:lastModifiedBy>杨夏梦么</cp:lastModifiedBy>
  <cp:revision>3</cp:revision>
  <dcterms:created xsi:type="dcterms:W3CDTF">2026-04-06T17:14:00Z</dcterms:created>
  <dcterms:modified xsi:type="dcterms:W3CDTF">2026-04-08T05:49:47Z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B44A574EAD5542B4AE2C204C76EFAB13_13</vt:lpwstr>
  </property>
  <property fmtid="{D5CDD505-2E9C-101B-9397-08002B2CF9AE}" pid="3" name="KSOProductBuildVer">
    <vt:lpwstr>2052-12.1.0.25225</vt:lpwstr>
  </property>
</Properties>
</file>